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41"/>
  </p:notesMasterIdLst>
  <p:handoutMasterIdLst>
    <p:handoutMasterId r:id="rId42"/>
  </p:handoutMasterIdLst>
  <p:sldIdLst>
    <p:sldId id="312" r:id="rId3"/>
    <p:sldId id="478" r:id="rId4"/>
    <p:sldId id="324" r:id="rId5"/>
    <p:sldId id="445" r:id="rId6"/>
    <p:sldId id="479" r:id="rId7"/>
    <p:sldId id="446" r:id="rId8"/>
    <p:sldId id="450" r:id="rId9"/>
    <p:sldId id="451" r:id="rId10"/>
    <p:sldId id="472" r:id="rId11"/>
    <p:sldId id="473" r:id="rId12"/>
    <p:sldId id="447" r:id="rId13"/>
    <p:sldId id="475" r:id="rId14"/>
    <p:sldId id="474" r:id="rId15"/>
    <p:sldId id="449" r:id="rId16"/>
    <p:sldId id="452" r:id="rId17"/>
    <p:sldId id="476" r:id="rId18"/>
    <p:sldId id="477" r:id="rId19"/>
    <p:sldId id="456" r:id="rId20"/>
    <p:sldId id="457" r:id="rId21"/>
    <p:sldId id="455" r:id="rId22"/>
    <p:sldId id="458" r:id="rId23"/>
    <p:sldId id="459" r:id="rId24"/>
    <p:sldId id="460" r:id="rId25"/>
    <p:sldId id="461" r:id="rId26"/>
    <p:sldId id="462" r:id="rId27"/>
    <p:sldId id="463" r:id="rId28"/>
    <p:sldId id="480" r:id="rId29"/>
    <p:sldId id="465" r:id="rId30"/>
    <p:sldId id="466" r:id="rId31"/>
    <p:sldId id="464" r:id="rId32"/>
    <p:sldId id="467" r:id="rId33"/>
    <p:sldId id="468" r:id="rId34"/>
    <p:sldId id="469" r:id="rId35"/>
    <p:sldId id="470" r:id="rId36"/>
    <p:sldId id="471" r:id="rId37"/>
    <p:sldId id="453" r:id="rId38"/>
    <p:sldId id="454" r:id="rId39"/>
    <p:sldId id="279" r:id="rId40"/>
  </p:sldIdLst>
  <p:sldSz cx="9906000" cy="6858000" type="A4"/>
  <p:notesSz cx="6731000" cy="9855200"/>
  <p:defaultTextStyle>
    <a:defPPr>
      <a:defRPr lang="en-GB"/>
    </a:defPPr>
    <a:lvl1pPr algn="l" rtl="0" fontAlgn="base">
      <a:lnSpc>
        <a:spcPct val="70000"/>
      </a:lnSpc>
      <a:spcBef>
        <a:spcPct val="20000"/>
      </a:spcBef>
      <a:spcAft>
        <a:spcPts val="400"/>
      </a:spcAft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lnSpc>
        <a:spcPct val="70000"/>
      </a:lnSpc>
      <a:spcBef>
        <a:spcPct val="20000"/>
      </a:spcBef>
      <a:spcAft>
        <a:spcPts val="400"/>
      </a:spcAft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lnSpc>
        <a:spcPct val="70000"/>
      </a:lnSpc>
      <a:spcBef>
        <a:spcPct val="20000"/>
      </a:spcBef>
      <a:spcAft>
        <a:spcPts val="400"/>
      </a:spcAft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lnSpc>
        <a:spcPct val="70000"/>
      </a:lnSpc>
      <a:spcBef>
        <a:spcPct val="20000"/>
      </a:spcBef>
      <a:spcAft>
        <a:spcPts val="400"/>
      </a:spcAft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lnSpc>
        <a:spcPct val="70000"/>
      </a:lnSpc>
      <a:spcBef>
        <a:spcPct val="20000"/>
      </a:spcBef>
      <a:spcAft>
        <a:spcPts val="400"/>
      </a:spcAft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32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46"/>
    <a:srgbClr val="8D909B"/>
    <a:srgbClr val="000000"/>
    <a:srgbClr val="5CA717"/>
    <a:srgbClr val="006E51"/>
    <a:srgbClr val="A0CE67"/>
    <a:srgbClr val="006C53"/>
    <a:srgbClr val="00A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9" autoAdjust="0"/>
    <p:restoredTop sz="92079" autoAdjust="0"/>
  </p:normalViewPr>
  <p:slideViewPr>
    <p:cSldViewPr>
      <p:cViewPr varScale="1">
        <p:scale>
          <a:sx n="78" d="100"/>
          <a:sy n="78" d="100"/>
        </p:scale>
        <p:origin x="-112" y="-176"/>
      </p:cViewPr>
      <p:guideLst>
        <p:guide orient="horz" pos="243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65" Type="http://schemas.microsoft.com/office/2015/10/relationships/revisionInfo" Target="revisionInfo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00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77E3E01F-2871-4E01-9E17-9B48050957C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718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6913" y="739775"/>
            <a:ext cx="5338762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1538"/>
            <a:ext cx="5384800" cy="443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1488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175" y="9361488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9458468-6AD2-4805-A567-F2DE61C4AA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177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https://mbacourse.insead.edu/courses/DSC/SGP_P3_Data_Science_for_Business_OvchinnikovZoumpoulis_1830_July/pages/default.aspx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57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9CD41E-8C37-47C0-AD94-856005C3C321}" type="slidenum">
              <a:rPr lang="en-GB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GB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en-US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09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8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8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8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22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3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030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58468-6AD2-4805-A567-F2DE61C4AA1C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logo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3"/>
          <a:stretch>
            <a:fillRect/>
          </a:stretch>
        </p:blipFill>
        <p:spPr bwMode="auto">
          <a:xfrm>
            <a:off x="7905750" y="392113"/>
            <a:ext cx="15843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69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419600"/>
            <a:ext cx="59436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38068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4986338"/>
            <a:ext cx="5943600" cy="34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481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7658100" cy="3657599"/>
          </a:xfrm>
          <a:prstGeom prst="rect">
            <a:avLst/>
          </a:prstGeom>
        </p:spPr>
        <p:txBody>
          <a:bodyPr vert="eaVert"/>
          <a:lstStyle>
            <a:lvl1pPr>
              <a:buClr>
                <a:srgbClr val="5CA717"/>
              </a:buClr>
              <a:defRPr/>
            </a:lvl1pPr>
            <a:lvl2pPr>
              <a:buClr>
                <a:srgbClr val="5CA717"/>
              </a:buClr>
              <a:defRPr/>
            </a:lvl2pPr>
            <a:lvl3pPr>
              <a:buClr>
                <a:srgbClr val="5CA717"/>
              </a:buClr>
              <a:defRPr/>
            </a:lvl3pPr>
            <a:lvl4pPr>
              <a:buClr>
                <a:srgbClr val="5CA717"/>
              </a:buClr>
              <a:defRPr/>
            </a:lvl4pPr>
            <a:lvl5pPr>
              <a:buClr>
                <a:srgbClr val="5CA71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93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274638"/>
            <a:ext cx="1752600" cy="5135562"/>
          </a:xfrm>
          <a:prstGeom prst="rect">
            <a:avLst/>
          </a:prstGeo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5600700" cy="5135561"/>
          </a:xfrm>
          <a:prstGeom prst="rect">
            <a:avLst/>
          </a:prstGeom>
        </p:spPr>
        <p:txBody>
          <a:bodyPr vert="eaVert"/>
          <a:lstStyle>
            <a:lvl1pPr>
              <a:buClr>
                <a:srgbClr val="5CA717"/>
              </a:buClr>
              <a:defRPr/>
            </a:lvl1pPr>
            <a:lvl2pPr>
              <a:buClr>
                <a:srgbClr val="5CA717"/>
              </a:buClr>
              <a:defRPr/>
            </a:lvl2pPr>
            <a:lvl3pPr>
              <a:buClr>
                <a:srgbClr val="5CA717"/>
              </a:buClr>
              <a:defRPr/>
            </a:lvl3pPr>
            <a:lvl4pPr>
              <a:buClr>
                <a:srgbClr val="5CA717"/>
              </a:buClr>
              <a:defRPr/>
            </a:lvl4pPr>
            <a:lvl5pPr>
              <a:buClr>
                <a:srgbClr val="5CA71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97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535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95300" y="1600201"/>
            <a:ext cx="8915400" cy="36576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437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08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96447" y="6492877"/>
            <a:ext cx="1209553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0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91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581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3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535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Rockwell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3809999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>
                <a:latin typeface="Rockwell" pitchFamily="18" charset="0"/>
              </a:defRPr>
            </a:lvl1pPr>
            <a:lvl2pPr>
              <a:buClr>
                <a:srgbClr val="5CA717"/>
              </a:buClr>
              <a:defRPr>
                <a:latin typeface="Rockwell" pitchFamily="18" charset="0"/>
              </a:defRPr>
            </a:lvl2pPr>
            <a:lvl3pPr>
              <a:buClr>
                <a:srgbClr val="5CA717"/>
              </a:buClr>
              <a:defRPr>
                <a:latin typeface="Rockwell" pitchFamily="18" charset="0"/>
              </a:defRPr>
            </a:lvl3pPr>
            <a:lvl4pPr>
              <a:buClr>
                <a:srgbClr val="5CA717"/>
              </a:buClr>
              <a:defRPr>
                <a:latin typeface="Rockwell" pitchFamily="18" charset="0"/>
              </a:defRPr>
            </a:lvl4pPr>
            <a:lvl5pPr>
              <a:buClr>
                <a:srgbClr val="5CA717"/>
              </a:buClr>
              <a:defRPr>
                <a:latin typeface="Rockwell" pitchFamily="18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14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3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37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785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504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239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7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0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3429000"/>
            <a:ext cx="8420100" cy="1981199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927100"/>
            <a:ext cx="8420100" cy="25019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rgbClr val="5CA717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16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282699"/>
            <a:ext cx="8420100" cy="2146301"/>
          </a:xfrm>
          <a:prstGeom prst="rect">
            <a:avLst/>
          </a:prstGeom>
        </p:spPr>
        <p:txBody>
          <a:bodyPr vert="horz"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429000"/>
            <a:ext cx="8420100" cy="1828800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58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3733799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400"/>
            </a:lvl2pPr>
            <a:lvl3pPr>
              <a:buClr>
                <a:srgbClr val="5CA717"/>
              </a:buClr>
              <a:defRPr sz="2000"/>
            </a:lvl3pPr>
            <a:lvl4pPr>
              <a:buClr>
                <a:srgbClr val="5CA717"/>
              </a:buClr>
              <a:defRPr sz="1800"/>
            </a:lvl4pPr>
            <a:lvl5pPr>
              <a:buClr>
                <a:srgbClr val="5CA717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1"/>
            <a:ext cx="4381500" cy="37338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400"/>
            </a:lvl2pPr>
            <a:lvl3pPr>
              <a:buClr>
                <a:srgbClr val="5CA717"/>
              </a:buClr>
              <a:defRPr sz="2000"/>
            </a:lvl3pPr>
            <a:lvl4pPr>
              <a:buClr>
                <a:srgbClr val="5CA717"/>
              </a:buClr>
              <a:defRPr sz="1800"/>
            </a:lvl4pPr>
            <a:lvl5pPr>
              <a:buClr>
                <a:srgbClr val="5CA717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4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235325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000"/>
            </a:lvl2pPr>
            <a:lvl3pPr>
              <a:buClr>
                <a:srgbClr val="5CA717"/>
              </a:buClr>
              <a:defRPr sz="1800"/>
            </a:lvl3pPr>
            <a:lvl4pPr>
              <a:buClr>
                <a:srgbClr val="5CA717"/>
              </a:buClr>
              <a:defRPr sz="1600"/>
            </a:lvl4pPr>
            <a:lvl5pPr>
              <a:buClr>
                <a:srgbClr val="5CA717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235325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000"/>
            </a:lvl2pPr>
            <a:lvl3pPr>
              <a:buClr>
                <a:srgbClr val="5CA717"/>
              </a:buClr>
              <a:defRPr sz="1800"/>
            </a:lvl3pPr>
            <a:lvl4pPr>
              <a:buClr>
                <a:srgbClr val="5CA717"/>
              </a:buClr>
              <a:defRPr sz="1600"/>
            </a:lvl4pPr>
            <a:lvl5pPr>
              <a:buClr>
                <a:srgbClr val="5CA717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0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5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91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304800"/>
            <a:ext cx="5537200" cy="51054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3200"/>
            </a:lvl1pPr>
            <a:lvl2pPr>
              <a:buClr>
                <a:srgbClr val="5CA717"/>
              </a:buClr>
              <a:defRPr sz="2800"/>
            </a:lvl2pPr>
            <a:lvl3pPr>
              <a:buClr>
                <a:srgbClr val="5CA717"/>
              </a:buClr>
              <a:defRPr sz="2400"/>
            </a:lvl3pPr>
            <a:lvl4pPr>
              <a:buClr>
                <a:srgbClr val="5CA717"/>
              </a:buClr>
              <a:defRPr sz="2000"/>
            </a:lvl4pPr>
            <a:lvl5pPr>
              <a:buClr>
                <a:srgbClr val="5CA717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39750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42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9"/>
          <p:cNvSpPr>
            <a:spLocks noChangeArrowheads="1"/>
          </p:cNvSpPr>
          <p:nvPr userDrawn="1"/>
        </p:nvSpPr>
        <p:spPr bwMode="auto">
          <a:xfrm>
            <a:off x="304800" y="152400"/>
            <a:ext cx="9601200" cy="6553200"/>
          </a:xfrm>
          <a:prstGeom prst="rect">
            <a:avLst/>
          </a:prstGeom>
          <a:noFill/>
          <a:ln w="22225">
            <a:solidFill>
              <a:srgbClr val="5CA717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2" name="Picture 7" descr="logo.bmp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3"/>
          <a:stretch>
            <a:fillRect/>
          </a:stretch>
        </p:blipFill>
        <p:spPr bwMode="auto">
          <a:xfrm>
            <a:off x="7905750" y="392113"/>
            <a:ext cx="15843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73" r:id="rId14"/>
    <p:sldLayoutId id="2147484074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ts val="40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00050" indent="-215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628650" indent="-227013" algn="l" rtl="0" eaLnBrk="0" fontAlgn="base" hangingPunct="0">
        <a:spcBef>
          <a:spcPct val="20000"/>
        </a:spcBef>
        <a:spcAft>
          <a:spcPts val="40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835025" indent="-2047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050925" indent="-2143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15081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19653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4225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28797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9573" r="8653" b="9598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1" name="Group 3"/>
          <p:cNvGrpSpPr>
            <a:grpSpLocks/>
          </p:cNvGrpSpPr>
          <p:nvPr userDrawn="1"/>
        </p:nvGrpSpPr>
        <p:grpSpPr bwMode="auto">
          <a:xfrm>
            <a:off x="2432050" y="4576763"/>
            <a:ext cx="5427663" cy="312737"/>
            <a:chOff x="1938078" y="3247076"/>
            <a:chExt cx="5428161" cy="313805"/>
          </a:xfrm>
        </p:grpSpPr>
        <p:grpSp>
          <p:nvGrpSpPr>
            <p:cNvPr id="2055" name="Group 4"/>
            <p:cNvGrpSpPr>
              <a:grpSpLocks/>
            </p:cNvGrpSpPr>
            <p:nvPr userDrawn="1"/>
          </p:nvGrpSpPr>
          <p:grpSpPr bwMode="auto">
            <a:xfrm>
              <a:off x="1938078" y="3247076"/>
              <a:ext cx="5428161" cy="313805"/>
              <a:chOff x="1938078" y="3247076"/>
              <a:chExt cx="5428161" cy="313805"/>
            </a:xfrm>
          </p:grpSpPr>
          <p:sp>
            <p:nvSpPr>
              <p:cNvPr id="2058" name="TextBox 7"/>
              <p:cNvSpPr txBox="1">
                <a:spLocks noChangeArrowheads="1"/>
              </p:cNvSpPr>
              <p:nvPr userDrawn="1"/>
            </p:nvSpPr>
            <p:spPr bwMode="auto">
              <a:xfrm>
                <a:off x="1938078" y="3247076"/>
                <a:ext cx="1041496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fr-FR" altLang="en-US" sz="2000">
                    <a:latin typeface="Rockwell" pitchFamily="18" charset="0"/>
                  </a:rPr>
                  <a:t>Europe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  <p:sp>
            <p:nvSpPr>
              <p:cNvPr id="2059" name="TextBox 8"/>
              <p:cNvSpPr txBox="1">
                <a:spLocks noChangeArrowheads="1"/>
              </p:cNvSpPr>
              <p:nvPr userDrawn="1"/>
            </p:nvSpPr>
            <p:spPr bwMode="auto">
              <a:xfrm>
                <a:off x="4068698" y="3247076"/>
                <a:ext cx="692214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fr-FR" altLang="en-US" sz="2000">
                    <a:latin typeface="Rockwell" pitchFamily="18" charset="0"/>
                  </a:rPr>
                  <a:t>Asia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  <p:sp>
            <p:nvSpPr>
              <p:cNvPr id="2060" name="TextBox 9"/>
              <p:cNvSpPr txBox="1">
                <a:spLocks noChangeArrowheads="1"/>
              </p:cNvSpPr>
              <p:nvPr userDrawn="1"/>
            </p:nvSpPr>
            <p:spPr bwMode="auto">
              <a:xfrm>
                <a:off x="5783356" y="3247076"/>
                <a:ext cx="1582883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fr-FR" altLang="en-US" sz="2000">
                    <a:latin typeface="Rockwell" pitchFamily="18" charset="0"/>
                  </a:rPr>
                  <a:t>Middle East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</p:grpSp>
        <p:cxnSp>
          <p:nvCxnSpPr>
            <p:cNvPr id="2056" name="Straight Connector 5"/>
            <p:cNvCxnSpPr>
              <a:cxnSpLocks noChangeShapeType="1"/>
            </p:cNvCxnSpPr>
            <p:nvPr userDrawn="1"/>
          </p:nvCxnSpPr>
          <p:spPr bwMode="auto">
            <a:xfrm>
              <a:off x="3522425" y="3247076"/>
              <a:ext cx="0" cy="26077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7" name="Straight Connector 6"/>
            <p:cNvCxnSpPr>
              <a:cxnSpLocks noChangeShapeType="1"/>
            </p:cNvCxnSpPr>
            <p:nvPr userDrawn="1"/>
          </p:nvCxnSpPr>
          <p:spPr bwMode="auto">
            <a:xfrm>
              <a:off x="5272388" y="3247076"/>
              <a:ext cx="0" cy="26077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052" name="Picture 4" descr="C:\Users\T.PIEMONTESE.INSEAD_ORG\Documents\ressources\Insead logos\insead-logo-white-on-blank_larg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1484313"/>
            <a:ext cx="42322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11"/>
          <p:cNvSpPr>
            <a:spLocks noChangeArrowheads="1"/>
          </p:cNvSpPr>
          <p:nvPr userDrawn="1"/>
        </p:nvSpPr>
        <p:spPr bwMode="auto">
          <a:xfrm>
            <a:off x="384175" y="4494213"/>
            <a:ext cx="91916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54" name="Rectangle 12"/>
          <p:cNvSpPr>
            <a:spLocks noChangeArrowheads="1"/>
          </p:cNvSpPr>
          <p:nvPr userDrawn="1"/>
        </p:nvSpPr>
        <p:spPr bwMode="auto">
          <a:xfrm>
            <a:off x="344488" y="5837238"/>
            <a:ext cx="91916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 bwMode="auto">
          <a:xfrm>
            <a:off x="273447" y="1411818"/>
            <a:ext cx="8420100" cy="21611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 marL="155575" indent="-155575" algn="l" rtl="0" eaLnBrk="0" fontAlgn="base" hangingPunct="0">
              <a:spcBef>
                <a:spcPct val="20000"/>
              </a:spcBef>
              <a:spcAft>
                <a:spcPts val="338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397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534988" indent="-192088" algn="l" rtl="0" eaLnBrk="0" fontAlgn="base" hangingPunct="0">
              <a:spcBef>
                <a:spcPct val="20000"/>
              </a:spcBef>
              <a:spcAft>
                <a:spcPts val="338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7112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8953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285224" indent="-1826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674850" indent="-1826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064476" indent="-1826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454102" indent="-18263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400"/>
              </a:spcAft>
              <a:buNone/>
              <a:defRPr/>
            </a:pPr>
            <a:r>
              <a:rPr lang="en-GB" altLang="en-US" sz="2500" kern="0" dirty="0" err="1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Prof.</a:t>
            </a:r>
            <a:r>
              <a:rPr lang="en-GB" altLang="en-US" sz="2500" kern="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 Anton </a:t>
            </a:r>
            <a:r>
              <a:rPr lang="en-GB" altLang="en-US" sz="2500" kern="0" dirty="0" err="1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Ovchinnikov</a:t>
            </a:r>
            <a:endParaRPr lang="en-GB" altLang="en-US" sz="2500" kern="0" dirty="0">
              <a:solidFill>
                <a:srgbClr val="A0CE67"/>
              </a:solidFill>
              <a:latin typeface="Rockwell" pitchFamily="1" charset="0"/>
              <a:ea typeface="ＭＳ Ｐゴシック" pitchFamily="1" charset="-128"/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  <a:defRPr/>
            </a:pPr>
            <a:r>
              <a:rPr lang="en-GB" altLang="en-US" sz="2500" kern="0" dirty="0" err="1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Prof.</a:t>
            </a:r>
            <a:r>
              <a:rPr lang="en-GB" altLang="en-US" sz="2500" kern="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 Spyros </a:t>
            </a:r>
            <a:r>
              <a:rPr lang="en-GB" altLang="en-US" sz="2500" kern="0" dirty="0" err="1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Zoumpoulis</a:t>
            </a:r>
            <a:endParaRPr lang="en-GB" altLang="en-US" sz="2500" kern="0" dirty="0">
              <a:solidFill>
                <a:srgbClr val="A0CE67"/>
              </a:solidFill>
              <a:latin typeface="Rockwell" pitchFamily="1" charset="0"/>
              <a:ea typeface="ＭＳ Ｐゴシック" pitchFamily="1" charset="-128"/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  <a:defRPr/>
            </a:pPr>
            <a:endParaRPr lang="en-GB" altLang="en-US" sz="2500" kern="0" dirty="0">
              <a:solidFill>
                <a:srgbClr val="A0CE67"/>
              </a:solidFill>
              <a:latin typeface="Rockwell" pitchFamily="1" charset="0"/>
              <a:ea typeface="ＭＳ Ｐゴシック" pitchFamily="1" charset="-128"/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  <a:defRPr/>
            </a:pPr>
            <a:r>
              <a:rPr lang="en-GB" altLang="en-US" sz="2500" b="1" kern="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DSB Classes </a:t>
            </a:r>
            <a:r>
              <a:rPr lang="en-GB" altLang="en-US" sz="2500" b="1" kern="0" dirty="0" smtClean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7-8, February </a:t>
            </a:r>
            <a:r>
              <a:rPr lang="en-GB" altLang="en-US" sz="2500" b="1" kern="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6</a:t>
            </a:r>
            <a:r>
              <a:rPr lang="en-GB" altLang="en-US" sz="2500" b="1" kern="0" dirty="0" smtClean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, </a:t>
            </a:r>
            <a:r>
              <a:rPr lang="en-GB" altLang="en-US" sz="2500" b="1" kern="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2018</a:t>
            </a:r>
          </a:p>
          <a:p>
            <a:pPr marL="182542" indent="-182542">
              <a:lnSpc>
                <a:spcPct val="100000"/>
              </a:lnSpc>
              <a:spcAft>
                <a:spcPts val="400"/>
              </a:spcAft>
              <a:defRPr/>
            </a:pPr>
            <a:endParaRPr lang="en-US" altLang="en-US" sz="2500" kern="0" dirty="0">
              <a:ea typeface="ＭＳ Ｐゴシック" pitchFamily="1" charset="-128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73447" y="3500967"/>
            <a:ext cx="9632553" cy="207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89626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</a:defRPr>
            </a:lvl6pPr>
            <a:lvl7pPr marL="779252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</a:defRPr>
            </a:lvl7pPr>
            <a:lvl8pPr marL="1168878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</a:defRPr>
            </a:lvl8pPr>
            <a:lvl9pPr marL="1558503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6E51"/>
                </a:solidFill>
                <a:latin typeface="Arial" charset="0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en-US" kern="0" dirty="0">
              <a:latin typeface="Rockwell" pitchFamily="1" charset="0"/>
              <a:ea typeface="ＭＳ Ｐゴシック" pitchFamily="1" charset="-128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kern="0" dirty="0">
                <a:latin typeface="Rockwell" pitchFamily="1" charset="0"/>
                <a:ea typeface="ＭＳ Ｐゴシック" pitchFamily="1" charset="-128"/>
              </a:rPr>
              <a:t>Advanced Classification. From </a:t>
            </a:r>
            <a:r>
              <a:rPr lang="en-US" altLang="en-US" kern="0" dirty="0" smtClean="0">
                <a:latin typeface="Rockwell" pitchFamily="1" charset="0"/>
                <a:ea typeface="ＭＳ Ｐゴシック" pitchFamily="1" charset="-128"/>
              </a:rPr>
              <a:t>.R </a:t>
            </a:r>
            <a:r>
              <a:rPr lang="en-US" altLang="en-US" kern="0" dirty="0">
                <a:latin typeface="Rockwell" pitchFamily="1" charset="0"/>
                <a:ea typeface="ＭＳ Ｐゴシック" pitchFamily="1" charset="-128"/>
              </a:rPr>
              <a:t>to Notebooks. </a:t>
            </a:r>
            <a:r>
              <a:rPr lang="en-US" altLang="en-US" kern="0" dirty="0" smtClean="0">
                <a:latin typeface="Rockwell" pitchFamily="1" charset="0"/>
                <a:ea typeface="ＭＳ Ｐゴシック" pitchFamily="1" charset="-128"/>
              </a:rPr>
              <a:t>Dimensionality Reduction</a:t>
            </a:r>
            <a:endParaRPr lang="en-US" altLang="en-US" kern="0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18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classification metric: </a:t>
            </a:r>
            <a:br>
              <a:rPr lang="en-US" dirty="0" smtClean="0"/>
            </a:br>
            <a:r>
              <a:rPr lang="en-US" dirty="0" smtClean="0"/>
              <a:t>Profit Curve</a:t>
            </a:r>
            <a:endParaRPr lang="en-US" dirty="0"/>
          </a:p>
        </p:txBody>
      </p:sp>
      <p:pic>
        <p:nvPicPr>
          <p:cNvPr id="3" name="Picture 2" descr="Screen Shot 2018-02-06 at 00.4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940707"/>
            <a:ext cx="6650270" cy="394467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5300" y="1484784"/>
            <a:ext cx="9410700" cy="15841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Given a classifier, rank instances </a:t>
            </a:r>
            <a:r>
              <a:rPr lang="en-US" sz="2000" dirty="0" smtClean="0"/>
              <a:t>in the test data from highest predicted probability of belonging to class 1 (= default) to lowest</a:t>
            </a:r>
          </a:p>
          <a:p>
            <a:r>
              <a:rPr lang="en-US" sz="2000" dirty="0" smtClean="0"/>
              <a:t>Can put the cutoff for giving vs. not giving credit at any rank </a:t>
            </a:r>
          </a:p>
          <a:p>
            <a:r>
              <a:rPr lang="en-US" sz="2000" dirty="0" smtClean="0"/>
              <a:t>As I move the cutoff, calculate the corresponding profit…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52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3412976"/>
          </a:xfrm>
        </p:spPr>
        <p:txBody>
          <a:bodyPr/>
          <a:lstStyle/>
          <a:p>
            <a:pPr marL="184150" lvl="1" indent="0">
              <a:buNone/>
            </a:pPr>
            <a:r>
              <a:rPr lang="en-US" sz="2000" dirty="0" smtClean="0"/>
              <a:t>Your data may have more information than what is contained in your existing variables</a:t>
            </a:r>
          </a:p>
          <a:p>
            <a:pPr lvl="1"/>
            <a:r>
              <a:rPr lang="en-US" sz="2000" dirty="0" smtClean="0"/>
              <a:t>Spend lots of time thinking of ways to combine your variables into new ones!</a:t>
            </a:r>
          </a:p>
          <a:p>
            <a:pPr lvl="1"/>
            <a:r>
              <a:rPr lang="en-US" sz="2000" dirty="0" smtClean="0"/>
              <a:t>“Engineering” good features </a:t>
            </a:r>
            <a:r>
              <a:rPr lang="en-US" sz="2000" dirty="0"/>
              <a:t>m</a:t>
            </a:r>
            <a:r>
              <a:rPr lang="en-US" sz="2000" dirty="0" smtClean="0"/>
              <a:t>ay be more important than using a better method</a:t>
            </a:r>
          </a:p>
          <a:p>
            <a:pPr lvl="1"/>
            <a:r>
              <a:rPr lang="en-US" sz="2000" dirty="0" smtClean="0"/>
              <a:t>Requires contextual knowledge of the business</a:t>
            </a:r>
          </a:p>
          <a:p>
            <a:pPr lvl="2"/>
            <a:r>
              <a:rPr lang="en-US" sz="2000" dirty="0" smtClean="0"/>
              <a:t>Can not be outsourced</a:t>
            </a:r>
          </a:p>
          <a:p>
            <a:pPr lvl="2"/>
            <a:r>
              <a:rPr lang="en-US" sz="2000" dirty="0" smtClean="0"/>
              <a:t>Can not be automated</a:t>
            </a:r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826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30088" y="1772816"/>
            <a:ext cx="9203432" cy="3412976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84150" lvl="1" indent="0">
              <a:buFontTx/>
              <a:buNone/>
            </a:pPr>
            <a:r>
              <a:rPr lang="en-US" sz="2000" dirty="0" smtClean="0"/>
              <a:t>Example for credit </a:t>
            </a:r>
            <a:r>
              <a:rPr lang="en-US" sz="2000" dirty="0"/>
              <a:t>c</a:t>
            </a:r>
            <a:r>
              <a:rPr lang="en-US" sz="2000" dirty="0" smtClean="0"/>
              <a:t>ard </a:t>
            </a:r>
            <a:r>
              <a:rPr lang="en-US" sz="2000" dirty="0"/>
              <a:t>d</a:t>
            </a:r>
            <a:r>
              <a:rPr lang="en-US" sz="2000" dirty="0" smtClean="0"/>
              <a:t>efault case:</a:t>
            </a:r>
          </a:p>
          <a:p>
            <a:pPr marL="184150" lvl="1" indent="0">
              <a:buFontTx/>
              <a:buNone/>
            </a:pPr>
            <a:endParaRPr lang="en-US" sz="2000" dirty="0" smtClean="0"/>
          </a:p>
          <a:p>
            <a:pPr marL="184150" lvl="1" indent="0">
              <a:buFontTx/>
              <a:buNone/>
            </a:pPr>
            <a:r>
              <a:rPr lang="en-US" sz="1400" dirty="0" err="1"/>
              <a:t>tmpx</a:t>
            </a:r>
            <a:r>
              <a:rPr lang="en-US" sz="1400" dirty="0"/>
              <a:t> = t(apply(</a:t>
            </a:r>
            <a:r>
              <a:rPr lang="en-US" sz="1400" dirty="0" err="1"/>
              <a:t>ProjectData</a:t>
            </a:r>
            <a:r>
              <a:rPr lang="en-US" sz="1400" dirty="0"/>
              <a:t>[,7:12], 1, </a:t>
            </a:r>
            <a:endParaRPr lang="en-US" sz="1400" dirty="0" smtClean="0"/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function</a:t>
            </a:r>
            <a:r>
              <a:rPr lang="en-US" sz="1400" dirty="0"/>
              <a:t>(r) matrix(c(sum(r==-2), sum(r==-1), sum(r==0),sum(r &gt; 0)), </a:t>
            </a:r>
            <a:r>
              <a:rPr lang="en-US" sz="1400" dirty="0" err="1"/>
              <a:t>nrow</a:t>
            </a:r>
            <a:r>
              <a:rPr lang="en-US" sz="1400" dirty="0"/>
              <a:t>=1)))</a:t>
            </a:r>
          </a:p>
          <a:p>
            <a:pPr marL="184150" lvl="1" indent="0">
              <a:buFontTx/>
              <a:buNone/>
            </a:pPr>
            <a:r>
              <a:rPr lang="en-US" sz="1400" dirty="0"/>
              <a:t>  </a:t>
            </a:r>
            <a:r>
              <a:rPr lang="en-US" sz="1400" dirty="0" smtClean="0"/>
              <a:t>		</a:t>
            </a:r>
            <a:r>
              <a:rPr lang="en-US" sz="1400" dirty="0" smtClean="0">
                <a:solidFill>
                  <a:srgbClr val="5CA717"/>
                </a:solidFill>
              </a:rPr>
              <a:t>#apply: apply the function to an array of values </a:t>
            </a:r>
          </a:p>
          <a:p>
            <a:pPr marL="184150" lvl="1" indent="0">
              <a:buFontTx/>
              <a:buNone/>
            </a:pPr>
            <a:r>
              <a:rPr lang="en-US" sz="1400" dirty="0">
                <a:solidFill>
                  <a:srgbClr val="5CA717"/>
                </a:solidFill>
              </a:rPr>
              <a:t>	</a:t>
            </a:r>
            <a:r>
              <a:rPr lang="en-US" sz="1400" dirty="0" smtClean="0">
                <a:solidFill>
                  <a:srgbClr val="5CA717"/>
                </a:solidFill>
              </a:rPr>
              <a:t>	# argument “1”: apply the function over rows</a:t>
            </a:r>
            <a:endParaRPr lang="en-US" sz="1400" dirty="0">
              <a:solidFill>
                <a:srgbClr val="5CA717"/>
              </a:solidFill>
            </a:endParaRPr>
          </a:p>
          <a:p>
            <a:pPr marL="184150" lvl="1" indent="0">
              <a:buFontTx/>
              <a:buNone/>
            </a:pPr>
            <a:r>
              <a:rPr lang="en-US" sz="1400" dirty="0" err="1" smtClean="0"/>
              <a:t>ProjectData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err="1"/>
              <a:t>cbind</a:t>
            </a:r>
            <a:r>
              <a:rPr lang="en-US" sz="1400" dirty="0"/>
              <a:t>(</a:t>
            </a:r>
            <a:r>
              <a:rPr lang="en-US" sz="1400" dirty="0" err="1"/>
              <a:t>ProjectData</a:t>
            </a:r>
            <a:r>
              <a:rPr lang="en-US" sz="1400" dirty="0"/>
              <a:t>[,2:5]</a:t>
            </a:r>
            <a:r>
              <a:rPr lang="en-US" sz="1400" dirty="0" smtClean="0"/>
              <a:t>, </a:t>
            </a:r>
            <a:r>
              <a:rPr lang="en-US" sz="1400" dirty="0" smtClean="0">
                <a:solidFill>
                  <a:srgbClr val="5CA717"/>
                </a:solidFill>
              </a:rPr>
              <a:t>#</a:t>
            </a:r>
            <a:r>
              <a:rPr lang="en-US" sz="1400" dirty="0" err="1" smtClean="0">
                <a:solidFill>
                  <a:srgbClr val="5CA717"/>
                </a:solidFill>
              </a:rPr>
              <a:t>cbind</a:t>
            </a:r>
            <a:r>
              <a:rPr lang="en-US" sz="1400" dirty="0" smtClean="0">
                <a:solidFill>
                  <a:srgbClr val="5CA717"/>
                </a:solidFill>
              </a:rPr>
              <a:t>: combine a set of columns</a:t>
            </a:r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   </a:t>
            </a:r>
            <a:r>
              <a:rPr lang="en-US" sz="1400" dirty="0" err="1" smtClean="0"/>
              <a:t>tmpx</a:t>
            </a:r>
            <a:r>
              <a:rPr lang="en-US" sz="1400" dirty="0"/>
              <a:t>, </a:t>
            </a:r>
            <a:endParaRPr lang="en-US" sz="1400" dirty="0" smtClean="0"/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   apply</a:t>
            </a:r>
            <a:r>
              <a:rPr lang="en-US" sz="1400" dirty="0"/>
              <a:t>(</a:t>
            </a:r>
            <a:r>
              <a:rPr lang="en-US" sz="1400" dirty="0" err="1"/>
              <a:t>ProjectData</a:t>
            </a:r>
            <a:r>
              <a:rPr lang="en-US" sz="1400" dirty="0"/>
              <a:t>[,13:18], 1, function(r) median(r</a:t>
            </a:r>
            <a:r>
              <a:rPr lang="en-US" sz="1400" dirty="0" smtClean="0"/>
              <a:t>[</a:t>
            </a:r>
            <a:r>
              <a:rPr lang="en-US" sz="1400" dirty="0"/>
              <a:t>!</a:t>
            </a:r>
            <a:r>
              <a:rPr lang="en-US" sz="1400" dirty="0" err="1" smtClean="0"/>
              <a:t>is.na</a:t>
            </a:r>
            <a:r>
              <a:rPr lang="en-US" sz="1400" dirty="0"/>
              <a:t>(r)])), </a:t>
            </a:r>
            <a:endParaRPr lang="en-US" sz="1400" dirty="0" smtClean="0"/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   apply</a:t>
            </a:r>
            <a:r>
              <a:rPr lang="en-US" sz="1400" dirty="0"/>
              <a:t>(</a:t>
            </a:r>
            <a:r>
              <a:rPr lang="en-US" sz="1400" dirty="0" err="1"/>
              <a:t>ProjectData</a:t>
            </a:r>
            <a:r>
              <a:rPr lang="en-US" sz="1400" dirty="0"/>
              <a:t>[,19:24]/</a:t>
            </a:r>
            <a:r>
              <a:rPr lang="en-US" sz="1400" dirty="0" err="1"/>
              <a:t>ProjectData</a:t>
            </a:r>
            <a:r>
              <a:rPr lang="en-US" sz="1400" dirty="0"/>
              <a:t>[,13:18], 1, function(r) </a:t>
            </a:r>
            <a:endParaRPr lang="en-US" sz="1400" dirty="0" smtClean="0"/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	</a:t>
            </a:r>
            <a:r>
              <a:rPr lang="en-US" sz="1400" dirty="0" err="1" smtClean="0"/>
              <a:t>ifelse</a:t>
            </a:r>
            <a:r>
              <a:rPr lang="en-US" sz="1400" dirty="0"/>
              <a:t>(sum(!</a:t>
            </a:r>
            <a:r>
              <a:rPr lang="en-US" sz="1400" dirty="0" err="1"/>
              <a:t>is.na</a:t>
            </a:r>
            <a:r>
              <a:rPr lang="en-US" sz="1400" dirty="0"/>
              <a:t>(r) &amp; !</a:t>
            </a:r>
            <a:r>
              <a:rPr lang="en-US" sz="1400" dirty="0" err="1"/>
              <a:t>is.infinite</a:t>
            </a:r>
            <a:r>
              <a:rPr lang="en-US" sz="1400" dirty="0"/>
              <a:t>(r)), mean(r[!</a:t>
            </a:r>
            <a:r>
              <a:rPr lang="en-US" sz="1400" dirty="0" err="1"/>
              <a:t>is.na</a:t>
            </a:r>
            <a:r>
              <a:rPr lang="en-US" sz="1400" dirty="0"/>
              <a:t>(r) &amp; !</a:t>
            </a:r>
            <a:r>
              <a:rPr lang="en-US" sz="1400" dirty="0" err="1"/>
              <a:t>is.infinite</a:t>
            </a:r>
            <a:r>
              <a:rPr lang="en-US" sz="1400" dirty="0"/>
              <a:t>(r)]),0))</a:t>
            </a:r>
            <a:r>
              <a:rPr lang="en-US" sz="1400" dirty="0" smtClean="0"/>
              <a:t>,</a:t>
            </a:r>
          </a:p>
          <a:p>
            <a:pPr marL="184150" lvl="1" indent="0">
              <a:buFontTx/>
              <a:buNone/>
            </a:pPr>
            <a:r>
              <a:rPr lang="en-US" sz="1400" dirty="0"/>
              <a:t>	</a:t>
            </a:r>
            <a:r>
              <a:rPr lang="en-US" sz="1400" dirty="0" smtClean="0"/>
              <a:t>	   </a:t>
            </a:r>
            <a:r>
              <a:rPr lang="en-US" sz="1400" dirty="0" err="1" smtClean="0"/>
              <a:t>ProjectData</a:t>
            </a:r>
            <a:r>
              <a:rPr lang="en-US" sz="1400" dirty="0"/>
              <a:t>[,25])</a:t>
            </a:r>
          </a:p>
          <a:p>
            <a:pPr marL="184150" lvl="1" indent="0">
              <a:buFontTx/>
              <a:buNone/>
            </a:pPr>
            <a:r>
              <a:rPr lang="en-US" sz="1400" dirty="0"/>
              <a:t>  </a:t>
            </a:r>
          </a:p>
          <a:p>
            <a:pPr marL="184150" lvl="1" indent="0">
              <a:buFontTx/>
              <a:buNone/>
            </a:pPr>
            <a:r>
              <a:rPr lang="en-US" sz="1400" dirty="0" err="1" smtClean="0"/>
              <a:t>dependent_variable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smtClean="0"/>
              <a:t>11</a:t>
            </a:r>
          </a:p>
          <a:p>
            <a:pPr marL="184150" lvl="1" indent="0">
              <a:buFontTx/>
              <a:buNone/>
            </a:pPr>
            <a:r>
              <a:rPr lang="en-US" sz="1400" dirty="0" err="1" smtClean="0"/>
              <a:t>independent_variables</a:t>
            </a:r>
            <a:r>
              <a:rPr lang="en-US" sz="1400" dirty="0" smtClean="0"/>
              <a:t> </a:t>
            </a:r>
            <a:r>
              <a:rPr lang="en-US" sz="1400" dirty="0"/>
              <a:t>= c(1:10) </a:t>
            </a:r>
            <a:r>
              <a:rPr lang="en-US" sz="1400" dirty="0">
                <a:solidFill>
                  <a:srgbClr val="5CA717"/>
                </a:solidFill>
              </a:rPr>
              <a:t># use all the </a:t>
            </a:r>
            <a:r>
              <a:rPr lang="en-US" sz="1400" dirty="0" smtClean="0">
                <a:solidFill>
                  <a:srgbClr val="5CA717"/>
                </a:solidFill>
              </a:rPr>
              <a:t>new </a:t>
            </a:r>
            <a:r>
              <a:rPr lang="en-US" sz="1400" dirty="0">
                <a:solidFill>
                  <a:srgbClr val="5CA717"/>
                </a:solidFill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409937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Ensemble Methods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340768"/>
            <a:ext cx="8915400" cy="748680"/>
          </a:xfrm>
        </p:spPr>
        <p:txBody>
          <a:bodyPr/>
          <a:lstStyle/>
          <a:p>
            <a:r>
              <a:rPr lang="en-US" sz="2000" u="sng" dirty="0"/>
              <a:t>Main idea</a:t>
            </a:r>
            <a:r>
              <a:rPr lang="en-US" sz="2000" dirty="0"/>
              <a:t>: </a:t>
            </a:r>
            <a:r>
              <a:rPr lang="en-US" sz="2000" dirty="0" smtClean="0"/>
              <a:t>put a set of CARTs together, output a combination (e.g., mode, mean) of the respective outputs the CARTs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" y="2664636"/>
            <a:ext cx="8625408" cy="4220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7001876" y="3920158"/>
            <a:ext cx="56448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xgboost.readthedocs.io</a:t>
            </a:r>
            <a:r>
              <a:rPr lang="en-US" sz="1200" dirty="0"/>
              <a:t>/en/latest/</a:t>
            </a:r>
            <a:r>
              <a:rPr lang="en-US" sz="1200" dirty="0" err="1"/>
              <a:t>model.html</a:t>
            </a:r>
            <a:r>
              <a:rPr lang="en-US" sz="1200" dirty="0"/>
              <a:t># 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88504" y="2276872"/>
            <a:ext cx="8915400" cy="748680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Does someone like computer games?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975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Ensemble Methods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484784"/>
            <a:ext cx="8915400" cy="537321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Both </a:t>
            </a:r>
            <a:r>
              <a:rPr lang="en-US" sz="2000" b="1" dirty="0" smtClean="0"/>
              <a:t>random </a:t>
            </a:r>
            <a:r>
              <a:rPr lang="en-US" sz="2000" b="1" dirty="0"/>
              <a:t>f</a:t>
            </a:r>
            <a:r>
              <a:rPr lang="en-US" sz="2000" b="1" dirty="0" smtClean="0"/>
              <a:t>orests</a:t>
            </a:r>
            <a:r>
              <a:rPr lang="en-US" sz="2000" dirty="0" smtClean="0"/>
              <a:t> and </a:t>
            </a:r>
            <a:r>
              <a:rPr lang="en-US" sz="2000" b="1" dirty="0" smtClean="0"/>
              <a:t>boosted trees</a:t>
            </a:r>
            <a:r>
              <a:rPr lang="en-US" sz="2000" dirty="0" smtClean="0"/>
              <a:t> generate multiple random samples from the training set (with replacement), and train a different CART for each sample of the data. This is called bagging.</a:t>
            </a:r>
          </a:p>
          <a:p>
            <a:r>
              <a:rPr lang="en-US" sz="2000" dirty="0" smtClean="0"/>
              <a:t>Random Forests</a:t>
            </a:r>
          </a:p>
          <a:p>
            <a:pPr lvl="1"/>
            <a:r>
              <a:rPr lang="en-US" sz="2000" dirty="0" smtClean="0"/>
              <a:t>The samples are completely random. No </a:t>
            </a:r>
            <a:r>
              <a:rPr lang="en-US" sz="2000" dirty="0" err="1" smtClean="0"/>
              <a:t>adaptiveness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U</a:t>
            </a:r>
            <a:r>
              <a:rPr lang="en-US" sz="2000" dirty="0" smtClean="0"/>
              <a:t>se fully grown CARTs (each with low bias, high variance). Reduce variance by bagging together many uncorrelated trees.</a:t>
            </a:r>
          </a:p>
          <a:p>
            <a:pPr lvl="1"/>
            <a:r>
              <a:rPr lang="en-US" sz="2000" dirty="0" smtClean="0"/>
              <a:t>Final prediction is the simple average</a:t>
            </a:r>
          </a:p>
          <a:p>
            <a:pPr marL="18415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Boosted trees</a:t>
            </a:r>
          </a:p>
          <a:p>
            <a:pPr lvl="1"/>
            <a:r>
              <a:rPr lang="en-US" sz="2000" dirty="0" smtClean="0"/>
              <a:t>Based on weak learners (each with high bias, low variance) </a:t>
            </a:r>
          </a:p>
          <a:p>
            <a:pPr lvl="1"/>
            <a:r>
              <a:rPr lang="en-US" sz="2000" dirty="0"/>
              <a:t>B</a:t>
            </a:r>
            <a:r>
              <a:rPr lang="en-US" sz="2000" dirty="0" smtClean="0"/>
              <a:t>ut adaptive</a:t>
            </a:r>
            <a:r>
              <a:rPr lang="en-US" sz="2000" dirty="0"/>
              <a:t>:</a:t>
            </a:r>
            <a:r>
              <a:rPr lang="en-US" sz="2000" dirty="0" smtClean="0"/>
              <a:t> instances that had been modeled poorly by the overall system before have larger probability </a:t>
            </a:r>
            <a:r>
              <a:rPr lang="en-US" sz="2000" dirty="0" smtClean="0"/>
              <a:t>of </a:t>
            </a:r>
            <a:r>
              <a:rPr lang="en-US" sz="2000" dirty="0" smtClean="0"/>
              <a:t>being picked </a:t>
            </a:r>
            <a:r>
              <a:rPr lang="en-US" sz="2000" dirty="0" smtClean="0"/>
              <a:t>now </a:t>
            </a:r>
            <a:r>
              <a:rPr lang="en-US" sz="2000" dirty="0" smtClean="0">
                <a:sym typeface="Wingdings"/>
              </a:rPr>
              <a:t> higher weight</a:t>
            </a:r>
            <a:endParaRPr lang="en-US" sz="2000" dirty="0" smtClean="0"/>
          </a:p>
          <a:p>
            <a:pPr lvl="1"/>
            <a:r>
              <a:rPr lang="en-US" sz="2000" dirty="0" smtClean="0"/>
              <a:t>Final prediction is a weighted average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695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Ensemble Methods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268760"/>
            <a:ext cx="9410700" cy="6264696"/>
          </a:xfrm>
        </p:spPr>
        <p:txBody>
          <a:bodyPr/>
          <a:lstStyle/>
          <a:p>
            <a:r>
              <a:rPr lang="en-US" sz="2000" dirty="0" smtClean="0"/>
              <a:t>Random Forests</a:t>
            </a:r>
          </a:p>
          <a:p>
            <a:pPr marL="0" indent="0">
              <a:buNone/>
            </a:pPr>
            <a:r>
              <a:rPr lang="en-US" sz="1400" dirty="0" smtClean="0"/>
              <a:t>Package: </a:t>
            </a:r>
            <a:r>
              <a:rPr lang="en-US" sz="1400" dirty="0" err="1" smtClean="0"/>
              <a:t>randomForest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 smtClean="0"/>
              <a:t>model_forest</a:t>
            </a:r>
            <a:r>
              <a:rPr lang="en-US" sz="1400" dirty="0" smtClean="0"/>
              <a:t> </a:t>
            </a:r>
            <a:r>
              <a:rPr lang="en-US" sz="1400" dirty="0" smtClean="0"/>
              <a:t>&lt;- </a:t>
            </a:r>
            <a:r>
              <a:rPr lang="en-US" sz="1400" dirty="0" err="1" smtClean="0"/>
              <a:t>randomForest</a:t>
            </a:r>
            <a:r>
              <a:rPr lang="en-US" sz="1400" dirty="0"/>
              <a:t>(x=</a:t>
            </a:r>
            <a:r>
              <a:rPr lang="en-US" sz="1400" dirty="0" err="1"/>
              <a:t>estimation_data</a:t>
            </a:r>
            <a:r>
              <a:rPr lang="en-US" sz="1400" dirty="0"/>
              <a:t>[,</a:t>
            </a:r>
            <a:r>
              <a:rPr lang="en-US" sz="1400" dirty="0" err="1"/>
              <a:t>independent_variables</a:t>
            </a:r>
            <a:r>
              <a:rPr lang="en-US" sz="1400" dirty="0"/>
              <a:t>]</a:t>
            </a:r>
            <a:r>
              <a:rPr lang="en-US" sz="1400" dirty="0" smtClean="0"/>
              <a:t>,</a:t>
            </a:r>
          </a:p>
          <a:p>
            <a:pPr marL="0" indent="0">
              <a:buNone/>
            </a:pPr>
            <a:r>
              <a:rPr lang="en-US" sz="1400" dirty="0" smtClean="0"/>
              <a:t>		                y</a:t>
            </a:r>
            <a:r>
              <a:rPr lang="en-US" sz="1400" dirty="0"/>
              <a:t>=</a:t>
            </a:r>
            <a:r>
              <a:rPr lang="en-US" sz="1400" dirty="0" err="1"/>
              <a:t>estimation_data</a:t>
            </a:r>
            <a:r>
              <a:rPr lang="en-US" sz="1400" dirty="0"/>
              <a:t>[,</a:t>
            </a:r>
            <a:r>
              <a:rPr lang="en-US" sz="1400" dirty="0" err="1"/>
              <a:t>dependent_variable</a:t>
            </a:r>
            <a:r>
              <a:rPr lang="en-US" sz="1400" dirty="0"/>
              <a:t>],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                </a:t>
            </a:r>
            <a:r>
              <a:rPr lang="en-US" sz="1400" dirty="0" smtClean="0"/>
              <a:t>importance</a:t>
            </a:r>
            <a:r>
              <a:rPr lang="en-US" sz="1400" dirty="0"/>
              <a:t>=TRUE, proximity=TRUE, type="</a:t>
            </a:r>
            <a:r>
              <a:rPr lang="en-US" sz="1400" dirty="0" smtClean="0"/>
              <a:t>classification”)</a:t>
            </a:r>
            <a:endParaRPr lang="en-US" sz="2000" dirty="0" smtClean="0"/>
          </a:p>
          <a:p>
            <a:r>
              <a:rPr lang="en-US" sz="2000" dirty="0" smtClean="0"/>
              <a:t>Boosted trees</a:t>
            </a:r>
          </a:p>
          <a:p>
            <a:pPr marL="0" indent="0">
              <a:buNone/>
            </a:pPr>
            <a:r>
              <a:rPr lang="en-US" sz="1400" dirty="0" smtClean="0"/>
              <a:t>Package: </a:t>
            </a:r>
            <a:r>
              <a:rPr lang="en-US" sz="1400" dirty="0" err="1" smtClean="0"/>
              <a:t>xgboost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err="1"/>
              <a:t>model_xgboost</a:t>
            </a:r>
            <a:r>
              <a:rPr lang="en-US" sz="1400" dirty="0"/>
              <a:t> &lt;- </a:t>
            </a:r>
            <a:r>
              <a:rPr lang="en-US" sz="1400" dirty="0" err="1"/>
              <a:t>xgboost</a:t>
            </a:r>
            <a:r>
              <a:rPr lang="en-US" sz="1400" dirty="0"/>
              <a:t>(data = </a:t>
            </a:r>
            <a:r>
              <a:rPr lang="en-US" sz="1400" dirty="0" err="1"/>
              <a:t>as.matrix</a:t>
            </a:r>
            <a:r>
              <a:rPr lang="en-US" sz="1400" dirty="0"/>
              <a:t>(</a:t>
            </a:r>
            <a:r>
              <a:rPr lang="en-US" sz="1400" dirty="0" err="1"/>
              <a:t>estimation_data</a:t>
            </a:r>
            <a:r>
              <a:rPr lang="en-US" sz="1400" dirty="0"/>
              <a:t>[,</a:t>
            </a:r>
            <a:r>
              <a:rPr lang="en-US" sz="1400" dirty="0" err="1"/>
              <a:t>independent_variables</a:t>
            </a:r>
            <a:r>
              <a:rPr lang="en-US" sz="1400" dirty="0"/>
              <a:t>]),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           </a:t>
            </a:r>
            <a:r>
              <a:rPr lang="en-US" sz="1400" dirty="0" smtClean="0"/>
              <a:t>label </a:t>
            </a:r>
            <a:r>
              <a:rPr lang="en-US" sz="1400" dirty="0"/>
              <a:t>= </a:t>
            </a:r>
            <a:r>
              <a:rPr lang="en-US" sz="1400" dirty="0" err="1"/>
              <a:t>estimation_data</a:t>
            </a:r>
            <a:r>
              <a:rPr lang="en-US" sz="1400" dirty="0"/>
              <a:t>[,</a:t>
            </a:r>
            <a:r>
              <a:rPr lang="en-US" sz="1400" dirty="0" err="1"/>
              <a:t>dependent_variable</a:t>
            </a:r>
            <a:r>
              <a:rPr lang="en-US" sz="1400" dirty="0"/>
              <a:t>],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           </a:t>
            </a:r>
            <a:r>
              <a:rPr lang="en-US" sz="1400" dirty="0" smtClean="0"/>
              <a:t>eta </a:t>
            </a:r>
            <a:r>
              <a:rPr lang="en-US" sz="1400" dirty="0"/>
              <a:t>= 0.3, </a:t>
            </a:r>
            <a:r>
              <a:rPr lang="en-US" sz="1400" dirty="0" err="1"/>
              <a:t>max_depth</a:t>
            </a:r>
            <a:r>
              <a:rPr lang="en-US" sz="1400" dirty="0"/>
              <a:t> = 10, </a:t>
            </a:r>
            <a:r>
              <a:rPr lang="en-US" sz="1400" dirty="0" err="1"/>
              <a:t>nrounds</a:t>
            </a:r>
            <a:r>
              <a:rPr lang="en-US" sz="1400" dirty="0"/>
              <a:t>=10, objective = "</a:t>
            </a:r>
            <a:r>
              <a:rPr lang="en-US" sz="1400" dirty="0" err="1"/>
              <a:t>binary:logistic</a:t>
            </a:r>
            <a:r>
              <a:rPr lang="en-US" sz="1400" dirty="0"/>
              <a:t>", verbose = 0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5CA717"/>
                </a:solidFill>
              </a:rPr>
              <a:t>#objective= </a:t>
            </a:r>
            <a:r>
              <a:rPr lang="fr-CA" sz="1400" dirty="0">
                <a:solidFill>
                  <a:srgbClr val="5CA717"/>
                </a:solidFill>
              </a:rPr>
              <a:t>"</a:t>
            </a:r>
            <a:r>
              <a:rPr lang="en-US" sz="1400" dirty="0" err="1" smtClean="0">
                <a:solidFill>
                  <a:srgbClr val="5CA717"/>
                </a:solidFill>
              </a:rPr>
              <a:t>binary:logistic</a:t>
            </a:r>
            <a:r>
              <a:rPr lang="fr-CA" sz="1400" dirty="0" smtClean="0">
                <a:solidFill>
                  <a:srgbClr val="5CA717"/>
                </a:solidFill>
              </a:rPr>
              <a:t>"</a:t>
            </a:r>
            <a:r>
              <a:rPr lang="en-US" sz="1400" dirty="0" smtClean="0">
                <a:solidFill>
                  <a:srgbClr val="5CA717"/>
                </a:solidFill>
              </a:rPr>
              <a:t> </a:t>
            </a:r>
            <a:r>
              <a:rPr lang="en-US" sz="1400" dirty="0">
                <a:solidFill>
                  <a:srgbClr val="5CA717"/>
                </a:solidFill>
              </a:rPr>
              <a:t>=&gt; logistic </a:t>
            </a:r>
            <a:r>
              <a:rPr lang="en-US" sz="1400" dirty="0" smtClean="0">
                <a:solidFill>
                  <a:srgbClr val="5CA717"/>
                </a:solidFill>
              </a:rPr>
              <a:t>regression for classification</a:t>
            </a:r>
            <a:endParaRPr lang="en-US" sz="1400" dirty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5CA717"/>
                </a:solidFill>
              </a:rPr>
              <a:t>#eta: step size of each boosting step. </a:t>
            </a:r>
            <a:r>
              <a:rPr lang="en-US" sz="1400" dirty="0" err="1">
                <a:solidFill>
                  <a:srgbClr val="5CA717"/>
                </a:solidFill>
              </a:rPr>
              <a:t>m</a:t>
            </a:r>
            <a:r>
              <a:rPr lang="en-US" sz="1400" dirty="0" err="1" smtClean="0">
                <a:solidFill>
                  <a:srgbClr val="5CA717"/>
                </a:solidFill>
              </a:rPr>
              <a:t>ax.depth</a:t>
            </a:r>
            <a:r>
              <a:rPr lang="en-US" sz="1400" dirty="0" smtClean="0">
                <a:solidFill>
                  <a:srgbClr val="5CA717"/>
                </a:solidFill>
              </a:rPr>
              <a:t>: maximum depth of tree. 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5CA717"/>
                </a:solidFill>
              </a:rPr>
              <a:t>#</a:t>
            </a:r>
            <a:r>
              <a:rPr lang="en-US" sz="1400" dirty="0" err="1" smtClean="0">
                <a:solidFill>
                  <a:srgbClr val="5CA717"/>
                </a:solidFill>
              </a:rPr>
              <a:t>nrounds</a:t>
            </a:r>
            <a:r>
              <a:rPr lang="en-US" sz="1400" dirty="0" smtClean="0">
                <a:solidFill>
                  <a:srgbClr val="5CA717"/>
                </a:solidFill>
              </a:rPr>
              <a:t>: the max number of </a:t>
            </a:r>
            <a:r>
              <a:rPr lang="en-US" sz="1400" dirty="0" smtClean="0">
                <a:solidFill>
                  <a:srgbClr val="5CA717"/>
                </a:solidFill>
              </a:rPr>
              <a:t>iterations</a:t>
            </a:r>
          </a:p>
          <a:p>
            <a:pPr marL="0" indent="0">
              <a:buNone/>
            </a:pPr>
            <a:endParaRPr lang="en-US" sz="1400" dirty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en-US" sz="2000" dirty="0" smtClean="0"/>
              <a:t>How to then retrieve predicted probabilities (and therefore also classes)?</a:t>
            </a:r>
            <a:endParaRPr lang="fr-CA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fr-CA" sz="1400" dirty="0" smtClean="0"/>
              <a:t>validation_Probability_class1&lt;- </a:t>
            </a:r>
            <a:r>
              <a:rPr lang="fr-CA" sz="1400" dirty="0" smtClean="0"/>
              <a:t>	</a:t>
            </a:r>
            <a:r>
              <a:rPr lang="fr-CA" sz="1400" dirty="0" err="1" smtClean="0"/>
              <a:t>predict</a:t>
            </a:r>
            <a:r>
              <a:rPr lang="fr-CA" sz="1400" dirty="0" smtClean="0"/>
              <a:t>(</a:t>
            </a:r>
            <a:r>
              <a:rPr lang="fr-CA" sz="1400" dirty="0" err="1" smtClean="0"/>
              <a:t>model,newdata</a:t>
            </a:r>
            <a:r>
              <a:rPr lang="fr-CA" sz="1400" dirty="0"/>
              <a:t>=</a:t>
            </a:r>
            <a:r>
              <a:rPr lang="fr-CA" sz="1400" dirty="0" err="1" smtClean="0"/>
              <a:t>as.matrix</a:t>
            </a:r>
            <a:r>
              <a:rPr lang="fr-CA" sz="1400" dirty="0" smtClean="0"/>
              <a:t>(</a:t>
            </a:r>
            <a:r>
              <a:rPr lang="fr-CA" sz="1400" dirty="0" err="1" smtClean="0"/>
              <a:t>validation_data</a:t>
            </a:r>
            <a:r>
              <a:rPr lang="fr-CA" sz="1400" dirty="0"/>
              <a:t>[,</a:t>
            </a:r>
            <a:r>
              <a:rPr lang="fr-CA" sz="1400" dirty="0" err="1"/>
              <a:t>independent_variables</a:t>
            </a:r>
            <a:r>
              <a:rPr lang="fr-CA" sz="1400" dirty="0" smtClean="0"/>
              <a:t>]), </a:t>
            </a:r>
            <a:r>
              <a:rPr lang="fr-CA" sz="1400" dirty="0" smtClean="0"/>
              <a:t>				type= </a:t>
            </a:r>
            <a:r>
              <a:rPr lang="fr-CA" sz="1400" dirty="0"/>
              <a:t> "</a:t>
            </a:r>
            <a:r>
              <a:rPr lang="fr-CA" sz="1400" dirty="0" err="1"/>
              <a:t>prob</a:t>
            </a:r>
            <a:r>
              <a:rPr lang="fr-CA" sz="1400" dirty="0" smtClean="0"/>
              <a:t>"</a:t>
            </a:r>
            <a:r>
              <a:rPr lang="fr-CA" sz="1400" dirty="0" smtClean="0"/>
              <a:t> )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20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(A) Process for </a:t>
            </a: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2204864"/>
            <a:ext cx="8915400" cy="29523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Split the data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Set up the dependent variable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Simple Analysis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Classification and Interpretation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Validation accuracy</a:t>
            </a:r>
          </a:p>
          <a:p>
            <a:pPr lvl="3"/>
            <a:r>
              <a:rPr lang="en-US" sz="1600" dirty="0" smtClean="0"/>
              <a:t>Use various classification metrics you know</a:t>
            </a:r>
            <a:endParaRPr lang="en-US" sz="16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Test accuracy</a:t>
            </a: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89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9410700" cy="1143000"/>
          </a:xfrm>
          <a:solidFill>
            <a:schemeClr val="bg1"/>
          </a:solidFill>
        </p:spPr>
        <p:txBody>
          <a:bodyPr/>
          <a:lstStyle/>
          <a:p>
            <a:pPr lvl="1"/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From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R to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008112"/>
            <a:ext cx="8915400" cy="5805264"/>
          </a:xfrm>
        </p:spPr>
        <p:txBody>
          <a:bodyPr/>
          <a:lstStyle/>
          <a:p>
            <a:r>
              <a:rPr lang="en-US" sz="2000" dirty="0" smtClean="0"/>
              <a:t>You traditional approach for “using” analytics has been two-step:</a:t>
            </a:r>
          </a:p>
          <a:p>
            <a:pPr lvl="1"/>
            <a:r>
              <a:rPr lang="en-US" sz="2000" dirty="0" smtClean="0"/>
              <a:t>“do” analytics (e.g., plot a graph in Excel)</a:t>
            </a:r>
          </a:p>
          <a:p>
            <a:pPr lvl="1"/>
            <a:r>
              <a:rPr lang="en-US" sz="2000" dirty="0" smtClean="0"/>
              <a:t>“communicate” analytics (e.g., copy-paste the graph into a PowerPoint presentation / Word file report, etc</a:t>
            </a:r>
            <a:r>
              <a:rPr lang="en-US" sz="2000" dirty="0" smtClean="0"/>
              <a:t>.)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With coding (and R) there is a </a:t>
            </a:r>
            <a:r>
              <a:rPr lang="en-US" sz="2000" dirty="0" smtClean="0"/>
              <a:t>better </a:t>
            </a:r>
            <a:r>
              <a:rPr lang="en-US" sz="2000" dirty="0" smtClean="0"/>
              <a:t>way: “notebooks”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smtClean="0"/>
              <a:t>knit” </a:t>
            </a:r>
            <a:r>
              <a:rPr lang="en-US" sz="2000" dirty="0" smtClean="0"/>
              <a:t>the R markdown (*.</a:t>
            </a:r>
            <a:r>
              <a:rPr lang="en-US" sz="2000" dirty="0" err="1" smtClean="0"/>
              <a:t>Rmd</a:t>
            </a:r>
            <a:r>
              <a:rPr lang="en-US" sz="2000" dirty="0" smtClean="0"/>
              <a:t>) </a:t>
            </a:r>
            <a:r>
              <a:rPr lang="en-US" sz="2000" dirty="0" smtClean="0"/>
              <a:t>file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This will create a *.html report </a:t>
            </a:r>
            <a:r>
              <a:rPr lang="en-US" sz="2000" dirty="0" smtClean="0"/>
              <a:t>(a webpage) </a:t>
            </a:r>
            <a:r>
              <a:rPr lang="en-US" sz="2000" dirty="0" smtClean="0"/>
              <a:t>with the </a:t>
            </a:r>
            <a:r>
              <a:rPr lang="en-US" sz="2000" dirty="0" smtClean="0"/>
              <a:t>analysis </a:t>
            </a:r>
            <a:r>
              <a:rPr lang="en-US" sz="2000" dirty="0" smtClean="0"/>
              <a:t>outputs, graphs, text. </a:t>
            </a:r>
            <a:r>
              <a:rPr lang="en-US" sz="2000" dirty="0" smtClean="0"/>
              <a:t>Can also create a PDF report</a:t>
            </a:r>
            <a:endParaRPr lang="en-US" sz="2000" dirty="0" smtClean="0"/>
          </a:p>
          <a:p>
            <a:pPr lvl="1"/>
            <a:r>
              <a:rPr lang="en-US" sz="2000" dirty="0" smtClean="0"/>
              <a:t>Main advantage of this approach: </a:t>
            </a:r>
            <a:r>
              <a:rPr lang="en-US" sz="2000" dirty="0" smtClean="0"/>
              <a:t>ALL IN </a:t>
            </a:r>
            <a:r>
              <a:rPr lang="en-US" sz="2000" dirty="0" smtClean="0"/>
              <a:t>ONE PLACE</a:t>
            </a:r>
          </a:p>
          <a:p>
            <a:pPr lvl="2"/>
            <a:r>
              <a:rPr lang="en-US" sz="2000" dirty="0"/>
              <a:t>W</a:t>
            </a:r>
            <a:r>
              <a:rPr lang="en-US" sz="2000" dirty="0" smtClean="0"/>
              <a:t>hen </a:t>
            </a:r>
            <a:r>
              <a:rPr lang="en-US" sz="2000" dirty="0" smtClean="0"/>
              <a:t>the new data is available (e.g., next quarter’s sales numbers come in), creating an updated report will take you… 1 </a:t>
            </a:r>
            <a:r>
              <a:rPr lang="en-US" sz="2000" dirty="0" smtClean="0"/>
              <a:t>click</a:t>
            </a:r>
            <a:endParaRPr lang="en-US" sz="2000" dirty="0" smtClean="0"/>
          </a:p>
          <a:p>
            <a:pPr lvl="1"/>
            <a:r>
              <a:rPr lang="en-US" sz="2000" dirty="0" smtClean="0"/>
              <a:t>Along with sharing tools (</a:t>
            </a:r>
            <a:r>
              <a:rPr lang="en-US" sz="2000" dirty="0" err="1" smtClean="0"/>
              <a:t>GitHub</a:t>
            </a:r>
            <a:r>
              <a:rPr lang="en-US" sz="2000" dirty="0" smtClean="0"/>
              <a:t>): reusable, replicable, easy to share, all-in-one-place way of doing analytics and communicating them with publication-quality output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68" y="3240360"/>
            <a:ext cx="2971800" cy="609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969224" y="3278832"/>
            <a:ext cx="936104" cy="609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 smtClean="0"/>
              <a:t>Derived Attributes </a:t>
            </a:r>
            <a:br>
              <a:rPr lang="en-US" dirty="0" smtClean="0"/>
            </a:br>
            <a:r>
              <a:rPr lang="en-US" dirty="0" smtClean="0"/>
              <a:t>and Dimensionality Reduction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6264696"/>
          </a:xfrm>
        </p:spPr>
        <p:txBody>
          <a:bodyPr/>
          <a:lstStyle/>
          <a:p>
            <a:r>
              <a:rPr lang="en-US" sz="2000" dirty="0" smtClean="0"/>
              <a:t>What is dimensionality reduction?</a:t>
            </a:r>
          </a:p>
          <a:p>
            <a:pPr lvl="1"/>
            <a:r>
              <a:rPr lang="en-US" sz="2000" dirty="0" smtClean="0"/>
              <a:t>Generate (a small number of) new attributes that are (linear) combinations of the original ones, and capture most of the information in the original data</a:t>
            </a:r>
          </a:p>
          <a:p>
            <a:pPr lvl="1"/>
            <a:r>
              <a:rPr lang="en-US" sz="2000" dirty="0" smtClean="0"/>
              <a:t>Often used as the first step in data analytics</a:t>
            </a:r>
          </a:p>
          <a:p>
            <a:pPr marL="184150" lvl="1" indent="0">
              <a:buNone/>
            </a:pPr>
            <a:endParaRPr lang="en-US" sz="2000" dirty="0" smtClean="0"/>
          </a:p>
          <a:p>
            <a:r>
              <a:rPr lang="en-US" sz="2000" dirty="0" smtClean="0"/>
              <a:t>Why do dimensionality reduction?</a:t>
            </a:r>
          </a:p>
          <a:p>
            <a:pPr lvl="1"/>
            <a:r>
              <a:rPr lang="en-US" sz="2000" dirty="0" smtClean="0"/>
              <a:t>Computational and statistical reasons: with thousands of features, very expensive and hard to estimate a good model</a:t>
            </a:r>
          </a:p>
          <a:p>
            <a:pPr lvl="1"/>
            <a:r>
              <a:rPr lang="en-US" sz="2000" dirty="0" smtClean="0"/>
              <a:t>Managerial reason: the new attributes are interpretable and actionable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The key idea of dimensionality reduction</a:t>
            </a:r>
          </a:p>
          <a:p>
            <a:pPr lvl="1"/>
            <a:r>
              <a:rPr lang="en-US" sz="2000" dirty="0" smtClean="0"/>
              <a:t>Transform the original variables into a smaller set of </a:t>
            </a:r>
            <a:r>
              <a:rPr lang="en-US" sz="2000" b="1" dirty="0" smtClean="0"/>
              <a:t>factors</a:t>
            </a:r>
          </a:p>
          <a:p>
            <a:pPr lvl="1"/>
            <a:r>
              <a:rPr lang="en-US" sz="2000" dirty="0" smtClean="0"/>
              <a:t>Understand and interpret the factors</a:t>
            </a:r>
          </a:p>
          <a:p>
            <a:pPr lvl="1"/>
            <a:r>
              <a:rPr lang="en-US" sz="2000" dirty="0" smtClean="0"/>
              <a:t>Use the factors for subsequent analysis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941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 smtClean="0"/>
              <a:t>Dimensionality Reduction:</a:t>
            </a:r>
            <a:br>
              <a:rPr lang="en-US" dirty="0" smtClean="0"/>
            </a:br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700808"/>
            <a:ext cx="8915400" cy="626469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How many factors do we need?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How would you name the factors? What do they mean?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How interpretable and actionable are the factors we found?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20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07287" tIns="53643" rIns="107287" bIns="53643"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8" y="1316766"/>
            <a:ext cx="7056784" cy="5280585"/>
          </a:xfrm>
        </p:spPr>
        <p:txBody>
          <a:bodyPr lIns="107287" tIns="53643" rIns="107287" bIns="53643"/>
          <a:lstStyle/>
          <a:p>
            <a:r>
              <a:rPr lang="en-US" sz="1900" dirty="0"/>
              <a:t>SESSIONS 1-2 (AO): Data analytics process; from Excel to R </a:t>
            </a:r>
          </a:p>
          <a:p>
            <a:pPr lvl="1"/>
            <a:r>
              <a:rPr lang="en-US" sz="1900" dirty="0">
                <a:solidFill>
                  <a:srgbClr val="5CA717"/>
                </a:solidFill>
              </a:rPr>
              <a:t>Tutorial 1: Getting comfortable with R</a:t>
            </a:r>
          </a:p>
          <a:p>
            <a:r>
              <a:rPr lang="en-US" sz="1900" dirty="0"/>
              <a:t>SESSIONS 3-4 (AO): Time Series Models </a:t>
            </a:r>
          </a:p>
          <a:p>
            <a:r>
              <a:rPr lang="en-US" sz="1900" dirty="0"/>
              <a:t>SESSIONS 5-6 (AO): Intro to classification, logistic regression and machine learning</a:t>
            </a:r>
          </a:p>
          <a:p>
            <a:pPr lvl="1"/>
            <a:r>
              <a:rPr lang="en-US" sz="1900" dirty="0">
                <a:solidFill>
                  <a:srgbClr val="5CA717"/>
                </a:solidFill>
              </a:rPr>
              <a:t>Tutorial 2: Midterm R help / classification </a:t>
            </a:r>
          </a:p>
          <a:p>
            <a:r>
              <a:rPr lang="en-US" sz="1900" dirty="0"/>
              <a:t>SESSIONS 7-8 </a:t>
            </a:r>
            <a:r>
              <a:rPr lang="en-US" sz="1900" dirty="0" smtClean="0"/>
              <a:t>(SZ): </a:t>
            </a:r>
            <a:r>
              <a:rPr lang="en-US" sz="1900" dirty="0" smtClean="0"/>
              <a:t>Advanced Classification; From .R to Notebooks; Dimensionality reduction</a:t>
            </a:r>
          </a:p>
          <a:p>
            <a:r>
              <a:rPr lang="en-US" sz="1900" dirty="0" smtClean="0"/>
              <a:t>SESSIONS </a:t>
            </a:r>
            <a:r>
              <a:rPr lang="en-US" sz="1900" dirty="0"/>
              <a:t>9-10 </a:t>
            </a:r>
            <a:r>
              <a:rPr lang="en-US" sz="1900" dirty="0" smtClean="0"/>
              <a:t>(SZ): </a:t>
            </a:r>
            <a:r>
              <a:rPr lang="en-US" sz="1900" dirty="0" smtClean="0"/>
              <a:t>C</a:t>
            </a:r>
            <a:r>
              <a:rPr lang="en-US" sz="1900" dirty="0" smtClean="0"/>
              <a:t>lustering and Segmentation </a:t>
            </a:r>
            <a:endParaRPr lang="en-US" sz="1900" dirty="0"/>
          </a:p>
          <a:p>
            <a:pPr lvl="1"/>
            <a:r>
              <a:rPr lang="en-US" sz="1900" dirty="0">
                <a:solidFill>
                  <a:srgbClr val="5CA717"/>
                </a:solidFill>
              </a:rPr>
              <a:t>Tutorial 3: Q&amp;A on R for three main modules </a:t>
            </a:r>
          </a:p>
          <a:p>
            <a:r>
              <a:rPr lang="en-US" sz="1900" dirty="0"/>
              <a:t>SESSIONS 11-12 </a:t>
            </a:r>
            <a:r>
              <a:rPr lang="en-US" sz="1900" dirty="0" smtClean="0"/>
              <a:t>(SZ): </a:t>
            </a:r>
            <a:r>
              <a:rPr lang="en-US" sz="1900" dirty="0"/>
              <a:t>Catch-up and wrap-up; Guest speaker </a:t>
            </a:r>
          </a:p>
          <a:p>
            <a:pPr lvl="1"/>
            <a:r>
              <a:rPr lang="en-US" sz="1900" dirty="0" smtClean="0">
                <a:solidFill>
                  <a:srgbClr val="5CA717"/>
                </a:solidFill>
              </a:rPr>
              <a:t>“Tutorials 4,5”: </a:t>
            </a:r>
            <a:r>
              <a:rPr lang="en-US" sz="1900" dirty="0">
                <a:solidFill>
                  <a:srgbClr val="5CA717"/>
                </a:solidFill>
              </a:rPr>
              <a:t>Hands-on help on </a:t>
            </a:r>
            <a:r>
              <a:rPr lang="en-US" sz="1900" dirty="0" smtClean="0">
                <a:solidFill>
                  <a:srgbClr val="5CA717"/>
                </a:solidFill>
              </a:rPr>
              <a:t>projects</a:t>
            </a:r>
            <a:endParaRPr lang="en-US" sz="1900" dirty="0">
              <a:solidFill>
                <a:srgbClr val="5CA717"/>
              </a:solidFill>
            </a:endParaRPr>
          </a:p>
          <a:p>
            <a:r>
              <a:rPr lang="en-US" sz="1900" dirty="0"/>
              <a:t>SESSIONS 13-14 (</a:t>
            </a:r>
            <a:r>
              <a:rPr lang="en-US" sz="1900" dirty="0" smtClean="0"/>
              <a:t>AO+SZ): </a:t>
            </a:r>
            <a:r>
              <a:rPr lang="en-US" sz="1900" dirty="0"/>
              <a:t>Project </a:t>
            </a:r>
            <a:r>
              <a:rPr lang="en-US" sz="1900" dirty="0" smtClean="0"/>
              <a:t>presentations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8044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(A) Process for </a:t>
            </a:r>
            <a:br>
              <a:rPr lang="en-US" dirty="0" smtClean="0"/>
            </a:b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2204864"/>
            <a:ext cx="8915400" cy="295232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Confirm the data is metric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Scale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Check correlations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Choose number of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Interpret the factors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Save factor scores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95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Dimensionality Reduction:</a:t>
            </a:r>
            <a:br>
              <a:rPr lang="en-US" dirty="0" smtClean="0"/>
            </a:br>
            <a:r>
              <a:rPr lang="en-US" dirty="0" smtClean="0"/>
              <a:t>Evaluation of MBA Applications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700808"/>
            <a:ext cx="8915400" cy="470912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Variables available: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GPA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GMAT score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Scholarships</a:t>
            </a:r>
            <a:r>
              <a:rPr lang="en-US" sz="2000" dirty="0"/>
              <a:t>, fellowships </a:t>
            </a:r>
            <a:r>
              <a:rPr lang="en-US" sz="2000" dirty="0" smtClean="0"/>
              <a:t>won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Evidence of </a:t>
            </a:r>
            <a:r>
              <a:rPr lang="en-US" sz="2000" dirty="0" smtClean="0"/>
              <a:t>communications skills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Prior </a:t>
            </a:r>
            <a:r>
              <a:rPr lang="en-US" sz="2000" dirty="0" smtClean="0"/>
              <a:t>job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Organizational </a:t>
            </a:r>
            <a:r>
              <a:rPr lang="en-US" sz="2000" dirty="0" smtClean="0"/>
              <a:t>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Other extra curricular </a:t>
            </a:r>
            <a:r>
              <a:rPr lang="en-US" sz="2000" dirty="0" smtClean="0"/>
              <a:t>achievements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variables are correlated? What do these </a:t>
            </a:r>
            <a:r>
              <a:rPr lang="en-US" sz="2000" dirty="0" smtClean="0"/>
              <a:t>groups of variables </a:t>
            </a:r>
            <a:r>
              <a:rPr lang="en-US" sz="2000" dirty="0"/>
              <a:t>capture?</a:t>
            </a: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4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Confirm data is metric</a:t>
            </a:r>
            <a:endParaRPr lang="en-US" dirty="0"/>
          </a:p>
        </p:txBody>
      </p:sp>
      <p:pic>
        <p:nvPicPr>
          <p:cNvPr id="5" name="Picture 4" descr="Screen Shot 2018-02-05 at 00.32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607399"/>
            <a:ext cx="9855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1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Scale the data</a:t>
            </a:r>
            <a:endParaRPr lang="en-US" dirty="0"/>
          </a:p>
        </p:txBody>
      </p:sp>
      <p:pic>
        <p:nvPicPr>
          <p:cNvPr id="7" name="Picture 6" descr="Screen Shot 2018-02-05 at 01.0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9921552" cy="4462142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16496" y="1412776"/>
            <a:ext cx="8915400" cy="5760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Rockwell"/>
                <a:cs typeface="Rockwell"/>
              </a:rPr>
              <a:t>Before standardization</a:t>
            </a:r>
            <a:endParaRPr lang="en-US" sz="2000" dirty="0">
              <a:latin typeface="Rockwell"/>
              <a:cs typeface="Rockwell"/>
            </a:endParaRPr>
          </a:p>
          <a:p>
            <a:pPr marL="0" indent="0">
              <a:buNone/>
            </a:pPr>
            <a:endParaRPr lang="en-US" sz="2000" dirty="0">
              <a:latin typeface="Rockwell"/>
              <a:cs typeface="Rockwell"/>
            </a:endParaRPr>
          </a:p>
          <a:p>
            <a:pPr marL="184150" lvl="1" indent="0">
              <a:buNone/>
            </a:pPr>
            <a:endParaRPr lang="en-US" sz="20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65451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Scale the data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344488" y="1988840"/>
            <a:ext cx="8915400" cy="280831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 smtClean="0"/>
              <a:t>ProjectDatafactor_scaled</a:t>
            </a:r>
            <a:r>
              <a:rPr lang="en-US" sz="1400" dirty="0"/>
              <a:t>=apply(ProjectDataFactor,2, function(r) </a:t>
            </a:r>
            <a:r>
              <a:rPr lang="en-US" sz="1400" dirty="0" smtClean="0"/>
              <a:t>{ #</a:t>
            </a:r>
            <a:r>
              <a:rPr lang="en-US" sz="1400" dirty="0" smtClean="0">
                <a:solidFill>
                  <a:srgbClr val="5CA717"/>
                </a:solidFill>
              </a:rPr>
              <a:t>”2” applies the function over columns</a:t>
            </a:r>
            <a:endParaRPr lang="en-US" sz="1400" dirty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en-US" sz="1400" dirty="0"/>
              <a:t>  if (</a:t>
            </a:r>
            <a:r>
              <a:rPr lang="en-US" sz="1400" dirty="0" err="1"/>
              <a:t>sd</a:t>
            </a:r>
            <a:r>
              <a:rPr lang="en-US" sz="1400" dirty="0"/>
              <a:t>(r)!=0) { </a:t>
            </a:r>
          </a:p>
          <a:p>
            <a:pPr marL="0" indent="0">
              <a:buNone/>
            </a:pPr>
            <a:r>
              <a:rPr lang="en-US" sz="1400" dirty="0"/>
              <a:t>    res=(r-mean(r))/</a:t>
            </a:r>
            <a:r>
              <a:rPr lang="en-US" sz="1400" dirty="0" err="1"/>
              <a:t>sd</a:t>
            </a:r>
            <a:r>
              <a:rPr lang="en-US" sz="1400" dirty="0"/>
              <a:t>(r) </a:t>
            </a:r>
          </a:p>
          <a:p>
            <a:pPr marL="0" indent="0">
              <a:buNone/>
            </a:pPr>
            <a:r>
              <a:rPr lang="en-US" sz="1400" dirty="0"/>
              <a:t>    } else { </a:t>
            </a:r>
          </a:p>
          <a:p>
            <a:pPr marL="0" indent="0">
              <a:buNone/>
            </a:pPr>
            <a:r>
              <a:rPr lang="en-US" sz="1400" dirty="0"/>
              <a:t>      res=0*r; res</a:t>
            </a:r>
          </a:p>
          <a:p>
            <a:pPr marL="0" indent="0">
              <a:buNone/>
            </a:pPr>
            <a:r>
              <a:rPr lang="en-US" sz="1400" dirty="0"/>
              <a:t>      }</a:t>
            </a:r>
          </a:p>
          <a:p>
            <a:pPr marL="0" indent="0">
              <a:buNone/>
            </a:pPr>
            <a:r>
              <a:rPr lang="en-US" sz="1400" dirty="0"/>
              <a:t>  }</a:t>
            </a:r>
            <a:r>
              <a:rPr lang="en-US" sz="1400" dirty="0" smtClean="0"/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16496" y="1412776"/>
            <a:ext cx="8915400" cy="576064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 smtClean="0">
                <a:latin typeface="Rockwell"/>
                <a:cs typeface="Rockwell"/>
              </a:rPr>
              <a:t>Standardization….</a:t>
            </a:r>
          </a:p>
          <a:p>
            <a:pPr marL="0" indent="0">
              <a:buFontTx/>
              <a:buNone/>
            </a:pPr>
            <a:endParaRPr lang="en-US" sz="2000" dirty="0" smtClean="0">
              <a:latin typeface="Rockwell"/>
              <a:cs typeface="Rockwell"/>
            </a:endParaRPr>
          </a:p>
          <a:p>
            <a:pPr marL="184150" lvl="1" indent="0">
              <a:buFontTx/>
              <a:buNone/>
            </a:pPr>
            <a:endParaRPr lang="en-US" sz="2000" dirty="0"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41554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Scale the data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16496" y="1412776"/>
            <a:ext cx="8915400" cy="5760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Rockwell"/>
                <a:cs typeface="Rockwell"/>
              </a:rPr>
              <a:t>After standardization</a:t>
            </a:r>
            <a:endParaRPr lang="en-US" sz="2000" dirty="0">
              <a:latin typeface="Rockwell"/>
              <a:cs typeface="Rockwell"/>
            </a:endParaRPr>
          </a:p>
          <a:p>
            <a:pPr marL="0" indent="0">
              <a:buNone/>
            </a:pPr>
            <a:endParaRPr lang="en-US" sz="2000" dirty="0">
              <a:latin typeface="Rockwell"/>
              <a:cs typeface="Rockwell"/>
            </a:endParaRPr>
          </a:p>
          <a:p>
            <a:pPr marL="184150" lvl="1" indent="0">
              <a:buNone/>
            </a:pPr>
            <a:endParaRPr lang="en-US" sz="2000" dirty="0">
              <a:latin typeface="Rockwell"/>
              <a:cs typeface="Rockwell"/>
            </a:endParaRPr>
          </a:p>
        </p:txBody>
      </p:sp>
      <p:pic>
        <p:nvPicPr>
          <p:cNvPr id="3" name="Picture 2" descr="Screen Shot 2018-02-05 at 01.1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105744"/>
            <a:ext cx="9893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2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Check correlations</a:t>
            </a:r>
            <a:endParaRPr lang="en-US" dirty="0"/>
          </a:p>
        </p:txBody>
      </p:sp>
      <p:pic>
        <p:nvPicPr>
          <p:cNvPr id="4" name="Picture 3" descr="Screen Shot 2018-02-05 at 01.2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906000" cy="30616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12640" y="2276872"/>
            <a:ext cx="3456384" cy="11521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537176" y="3861048"/>
            <a:ext cx="3312368" cy="115212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Check correlations</a:t>
            </a:r>
            <a:endParaRPr lang="en-US" dirty="0"/>
          </a:p>
        </p:txBody>
      </p:sp>
      <p:pic>
        <p:nvPicPr>
          <p:cNvPr id="4" name="Picture 3" descr="Screen Shot 2018-02-05 at 01.2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906000" cy="30616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712640" y="2276872"/>
            <a:ext cx="4680520" cy="15841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13040" y="3501008"/>
            <a:ext cx="4536504" cy="15121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2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4: Choose the number </a:t>
            </a:r>
            <a:br>
              <a:rPr lang="en-US" dirty="0" smtClean="0"/>
            </a:br>
            <a:r>
              <a:rPr lang="en-US" dirty="0" smtClean="0"/>
              <a:t>of factors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530120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We use Principal Component Analysis</a:t>
            </a:r>
          </a:p>
          <a:p>
            <a:pPr marL="0" indent="0">
              <a:buNone/>
            </a:pPr>
            <a:r>
              <a:rPr lang="en-US" sz="1400" dirty="0" smtClean="0"/>
              <a:t>Package: psych</a:t>
            </a:r>
          </a:p>
          <a:p>
            <a:pPr marL="0" indent="0">
              <a:buNone/>
            </a:pPr>
            <a:r>
              <a:rPr lang="en-US" sz="1400" dirty="0" err="1" smtClean="0"/>
              <a:t>UnRotated_Results</a:t>
            </a:r>
            <a:r>
              <a:rPr lang="en-US" sz="1400" dirty="0"/>
              <a:t>&lt;-principal(</a:t>
            </a:r>
            <a:r>
              <a:rPr lang="en-US" sz="1400" dirty="0" err="1"/>
              <a:t>ProjectDataFactor</a:t>
            </a:r>
            <a:r>
              <a:rPr lang="en-US" sz="1400" dirty="0"/>
              <a:t>, </a:t>
            </a:r>
            <a:r>
              <a:rPr lang="en-US" sz="1400" dirty="0" err="1"/>
              <a:t>nfactors</a:t>
            </a:r>
            <a:r>
              <a:rPr lang="en-US" sz="1400" dirty="0"/>
              <a:t>=</a:t>
            </a:r>
            <a:r>
              <a:rPr lang="en-US" sz="1400" dirty="0" err="1"/>
              <a:t>ncol</a:t>
            </a:r>
            <a:r>
              <a:rPr lang="en-US" sz="1400" dirty="0"/>
              <a:t>(</a:t>
            </a:r>
            <a:r>
              <a:rPr lang="en-US" sz="1400" dirty="0" err="1"/>
              <a:t>ProjectDataFactor</a:t>
            </a:r>
            <a:r>
              <a:rPr lang="en-US" sz="1400" dirty="0"/>
              <a:t>), </a:t>
            </a:r>
            <a:r>
              <a:rPr lang="en-US" sz="1400" dirty="0" smtClean="0"/>
              <a:t>					rotate</a:t>
            </a:r>
            <a:r>
              <a:rPr lang="en-US" sz="1400" dirty="0"/>
              <a:t>="</a:t>
            </a:r>
            <a:r>
              <a:rPr lang="en-US" sz="1400" dirty="0" smtClean="0"/>
              <a:t>none”</a:t>
            </a:r>
            <a:r>
              <a:rPr lang="en-US" sz="1400" dirty="0" smtClean="0"/>
              <a:t>, score</a:t>
            </a:r>
            <a:r>
              <a:rPr lang="en-US" sz="1400" dirty="0"/>
              <a:t>=TRUE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Factors are linear combinations of the original raw attributes…</a:t>
            </a:r>
          </a:p>
          <a:p>
            <a:r>
              <a:rPr lang="en-US" sz="2000" dirty="0" smtClean="0"/>
              <a:t>…so that they capture as much of the variability in the data as possible</a:t>
            </a:r>
          </a:p>
          <a:p>
            <a:r>
              <a:rPr lang="en-US" sz="2000" dirty="0" smtClean="0"/>
              <a:t>Factors are uncorrelated, and as many as the variables</a:t>
            </a:r>
          </a:p>
          <a:p>
            <a:r>
              <a:rPr lang="en-US" sz="2000" dirty="0" smtClean="0"/>
              <a:t>Each factor has an associated “eigenvalue” – which corresponds to the amount of variance captured by that factor</a:t>
            </a:r>
          </a:p>
          <a:p>
            <a:r>
              <a:rPr lang="en-US" sz="2000" dirty="0" smtClean="0"/>
              <a:t>First factor has the highest eigenvalue and explains most of the variance, then the second, …, and so on</a:t>
            </a:r>
            <a:endParaRPr lang="en-US" sz="1200" dirty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85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4: Choose the number </a:t>
            </a:r>
            <a:br>
              <a:rPr lang="en-US" dirty="0" smtClean="0"/>
            </a:br>
            <a:r>
              <a:rPr lang="en-US" dirty="0" smtClean="0"/>
              <a:t>of factors</a:t>
            </a:r>
            <a:endParaRPr lang="en-US" dirty="0"/>
          </a:p>
        </p:txBody>
      </p:sp>
      <p:pic>
        <p:nvPicPr>
          <p:cNvPr id="4" name="Picture 3" descr="Screen Shot 2018-02-05 at 02.1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887"/>
            <a:ext cx="9906000" cy="3034377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95300" y="1556792"/>
            <a:ext cx="8915400" cy="100811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Package: </a:t>
            </a:r>
            <a:r>
              <a:rPr lang="en-US" sz="1400" dirty="0" err="1" smtClean="0"/>
              <a:t>FactoMineR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err="1" smtClean="0"/>
              <a:t>Variance_Explained_Table_results</a:t>
            </a:r>
            <a:r>
              <a:rPr lang="en-US" sz="1400" dirty="0" smtClean="0"/>
              <a:t>&lt;-PCA(</a:t>
            </a:r>
            <a:r>
              <a:rPr lang="en-US" sz="1400" dirty="0" err="1" smtClean="0"/>
              <a:t>ProjectDataFactor</a:t>
            </a:r>
            <a:r>
              <a:rPr lang="en-US" sz="1400" dirty="0" smtClean="0"/>
              <a:t>, graph=FALSE)</a:t>
            </a:r>
          </a:p>
          <a:p>
            <a:pPr marL="0" indent="0">
              <a:buNone/>
            </a:pPr>
            <a:r>
              <a:rPr lang="en-US" sz="1400" dirty="0" err="1" smtClean="0"/>
              <a:t>Variance_Explained_Table</a:t>
            </a:r>
            <a:r>
              <a:rPr lang="en-US" sz="1400" dirty="0" smtClean="0"/>
              <a:t>&lt;-</a:t>
            </a:r>
            <a:r>
              <a:rPr lang="en-US" sz="1400" dirty="0" err="1" smtClean="0"/>
              <a:t>Variance_Explained_Table_results$eig</a:t>
            </a:r>
            <a:endParaRPr lang="en-US" sz="14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88504" y="6093296"/>
            <a:ext cx="8915400" cy="1008112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>
                <a:latin typeface="Rockwell"/>
                <a:cs typeface="Rockwell"/>
              </a:rPr>
              <a:t>&gt; </a:t>
            </a:r>
            <a:r>
              <a:rPr lang="en-US" sz="1400" dirty="0" err="1">
                <a:latin typeface="Rockwell"/>
                <a:cs typeface="Rockwell"/>
              </a:rPr>
              <a:t>Variance_Explained_Table</a:t>
            </a:r>
            <a:r>
              <a:rPr lang="en-US" sz="1400" dirty="0">
                <a:latin typeface="Rockwell"/>
                <a:cs typeface="Rockwell"/>
              </a:rPr>
              <a:t>[1,1]/sum(</a:t>
            </a:r>
            <a:r>
              <a:rPr lang="en-US" sz="1400" dirty="0" err="1">
                <a:latin typeface="Rockwell"/>
                <a:cs typeface="Rockwell"/>
              </a:rPr>
              <a:t>Variance_Explained_Table</a:t>
            </a:r>
            <a:r>
              <a:rPr lang="en-US" sz="1400" dirty="0">
                <a:latin typeface="Rockwell"/>
                <a:cs typeface="Rockwell"/>
              </a:rPr>
              <a:t>[,1]</a:t>
            </a:r>
            <a:r>
              <a:rPr lang="en-US" sz="1400" dirty="0" smtClean="0">
                <a:latin typeface="Rockwell"/>
                <a:cs typeface="Rockwell"/>
              </a:rPr>
              <a:t>)    </a:t>
            </a:r>
            <a:r>
              <a:rPr lang="en-US" sz="1400" dirty="0" smtClean="0">
                <a:solidFill>
                  <a:srgbClr val="FF0000"/>
                </a:solidFill>
                <a:latin typeface="Rockwell"/>
                <a:cs typeface="Rockwell"/>
              </a:rPr>
              <a:t>??</a:t>
            </a:r>
            <a:endParaRPr lang="en-US" sz="1400" dirty="0">
              <a:solidFill>
                <a:srgbClr val="FF0000"/>
              </a:solidFill>
              <a:latin typeface="Rockwell"/>
              <a:cs typeface="Rockwell"/>
            </a:endParaRPr>
          </a:p>
          <a:p>
            <a:pPr marL="0" indent="0">
              <a:buFontTx/>
              <a:buNone/>
            </a:pPr>
            <a:r>
              <a:rPr lang="en-US" sz="1400" dirty="0">
                <a:latin typeface="Rockwell"/>
                <a:cs typeface="Rockwell"/>
              </a:rPr>
              <a:t>[1] </a:t>
            </a:r>
            <a:r>
              <a:rPr lang="en-US" sz="1400" dirty="0" smtClean="0">
                <a:latin typeface="Rockwell"/>
                <a:cs typeface="Rockwell"/>
              </a:rPr>
              <a:t>0.5347987</a:t>
            </a:r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345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xfrm>
            <a:off x="495301" y="275167"/>
            <a:ext cx="895323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r>
              <a:rPr lang="fr-FR" altLang="en-US" dirty="0">
                <a:latin typeface="Rockwell" pitchFamily="1" charset="0"/>
                <a:ea typeface="ＭＳ Ｐゴシック" pitchFamily="1" charset="-128"/>
              </a:rPr>
              <a:t>Plan for the </a:t>
            </a:r>
            <a:r>
              <a:rPr lang="fr-FR" altLang="en-US" dirty="0" err="1">
                <a:latin typeface="Rockwell" pitchFamily="1" charset="0"/>
                <a:ea typeface="ＭＳ Ｐゴシック" pitchFamily="1" charset="-128"/>
              </a:rPr>
              <a:t>day</a:t>
            </a:r>
            <a:r>
              <a:rPr lang="fr-FR" altLang="en-US" dirty="0">
                <a:latin typeface="Rockwell" pitchFamily="1" charset="0"/>
                <a:ea typeface="ＭＳ Ｐゴシック" pitchFamily="1" charset="-128"/>
              </a:rPr>
              <a:t/>
            </a:r>
            <a:br>
              <a:rPr lang="fr-FR" altLang="en-US" dirty="0">
                <a:latin typeface="Rockwell" pitchFamily="1" charset="0"/>
                <a:ea typeface="ＭＳ Ｐゴシック" pitchFamily="1" charset="-128"/>
              </a:rPr>
            </a:br>
            <a:r>
              <a:rPr lang="fr-FR" altLang="en-US" dirty="0">
                <a:latin typeface="Rockwell" pitchFamily="1" charset="0"/>
                <a:ea typeface="ＭＳ Ｐゴシック" pitchFamily="1" charset="-128"/>
              </a:rPr>
              <a:t>Learning objectives</a:t>
            </a:r>
            <a:br>
              <a:rPr lang="fr-FR" altLang="en-US" dirty="0">
                <a:latin typeface="Rockwell" pitchFamily="1" charset="0"/>
                <a:ea typeface="ＭＳ Ｐゴシック" pitchFamily="1" charset="-128"/>
              </a:rPr>
            </a:b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9410700" cy="49251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Advanced classification: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metrics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and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methods</a:t>
            </a:r>
            <a:endParaRPr lang="fr-FR" altLang="en-US" dirty="0" smtClean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Regularization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. Advanced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tree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methods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.</a:t>
            </a:r>
          </a:p>
          <a:p>
            <a:pPr marL="184150" lvl="1" indent="0">
              <a:buNone/>
            </a:pP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  <a:p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From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.R 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scripts to Notebooks</a:t>
            </a: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New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way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/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process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for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doing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and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communicating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analytics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with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reproducible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, publication-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quality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output</a:t>
            </a:r>
          </a:p>
          <a:p>
            <a:pPr lvl="1"/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  <a:p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Derived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attributes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and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dimensionality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reduction</a:t>
            </a:r>
            <a:endParaRPr lang="fr-FR" altLang="en-US" dirty="0" smtClean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Generate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(a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small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number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of) new </a:t>
            </a:r>
            <a:r>
              <a:rPr lang="fr-FR" altLang="en-US" dirty="0" err="1">
                <a:latin typeface="Rockwell" pitchFamily="1" charset="0"/>
                <a:ea typeface="ＭＳ Ｐゴシック" pitchFamily="1" charset="-128"/>
              </a:rPr>
              <a:t>manageable</a:t>
            </a:r>
            <a:r>
              <a:rPr lang="fr-FR" altLang="en-US" dirty="0">
                <a:latin typeface="Rockwell" pitchFamily="1" charset="0"/>
                <a:ea typeface="ＭＳ Ｐゴシック" pitchFamily="1" charset="-128"/>
              </a:rPr>
              <a:t>/</a:t>
            </a:r>
            <a:r>
              <a:rPr lang="fr-FR" altLang="en-US" dirty="0" err="1">
                <a:latin typeface="Rockwell" pitchFamily="1" charset="0"/>
                <a:ea typeface="ＭＳ Ｐゴシック" pitchFamily="1" charset="-128"/>
              </a:rPr>
              <a:t>interpretable</a:t>
            </a:r>
            <a:r>
              <a:rPr lang="fr-FR" altLang="en-US" dirty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attributes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that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capture </a:t>
            </a:r>
            <a:r>
              <a:rPr lang="fr-FR" altLang="en-US" dirty="0" err="1" smtClean="0">
                <a:latin typeface="Rockwell" pitchFamily="1" charset="0"/>
                <a:ea typeface="ＭＳ Ｐゴシック" pitchFamily="1" charset="-128"/>
              </a:rPr>
              <a:t>most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 of the 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information 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in </a:t>
            </a:r>
            <a:r>
              <a:rPr lang="fr-FR" altLang="en-US" dirty="0" smtClean="0">
                <a:latin typeface="Rockwell" pitchFamily="1" charset="0"/>
                <a:ea typeface="ＭＳ Ｐゴシック" pitchFamily="1" charset="-128"/>
              </a:rPr>
              <a:t>the data</a:t>
            </a: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  <a:p>
            <a:pPr lvl="3"/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799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4: Choose the number </a:t>
            </a:r>
            <a:br>
              <a:rPr lang="en-US" dirty="0" smtClean="0"/>
            </a:br>
            <a:r>
              <a:rPr lang="en-US" dirty="0" smtClean="0"/>
              <a:t>of factors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38884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We want to capture as much of the variance as possible, with as few factors as possible.</a:t>
            </a:r>
            <a:r>
              <a:rPr lang="en-US" sz="2000" dirty="0"/>
              <a:t> </a:t>
            </a:r>
            <a:r>
              <a:rPr lang="en-US" sz="2000" dirty="0" smtClean="0"/>
              <a:t>How to choose the factors? Three criteria to use:</a:t>
            </a:r>
            <a:endParaRPr lang="en-US" sz="2000" dirty="0"/>
          </a:p>
          <a:p>
            <a:r>
              <a:rPr lang="en-US" sz="2000" dirty="0" smtClean="0"/>
              <a:t>Select all factors with eigenvalue &gt; 1</a:t>
            </a:r>
          </a:p>
          <a:p>
            <a:r>
              <a:rPr lang="en-US" sz="2000" dirty="0" smtClean="0"/>
              <a:t>Select factors with highest eigenvalues up to exceeding a threshold (e.g. 65%) in cumulative % of explained variance</a:t>
            </a:r>
          </a:p>
          <a:p>
            <a:r>
              <a:rPr lang="en-US" sz="2000" dirty="0" smtClean="0"/>
              <a:t>Select factors up to the “elbow” of the scree plot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3" name="Picture 2" descr="Screen Shot 2018-02-05 at 02.28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48" y="3600401"/>
            <a:ext cx="6134928" cy="32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7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5: Interpret the factors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15841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To interpret the factors, we want them to use only a few, non-overlapping original attributes</a:t>
            </a:r>
          </a:p>
          <a:p>
            <a:r>
              <a:rPr lang="en-US" sz="2000" dirty="0" smtClean="0"/>
              <a:t>Factor “rotations” transform the estimated factors into new ones that satisfy that, while capturing the same information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639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5: Interpret the factors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95300" y="764704"/>
            <a:ext cx="8915400" cy="864096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/>
              <a:t>Package: psych</a:t>
            </a:r>
          </a:p>
          <a:p>
            <a:pPr marL="0" indent="0">
              <a:buNone/>
            </a:pPr>
            <a:r>
              <a:rPr lang="en-US" sz="1400" dirty="0" err="1"/>
              <a:t>Rotated_Results</a:t>
            </a:r>
            <a:r>
              <a:rPr lang="en-US" sz="1400" dirty="0"/>
              <a:t>&lt;-principal(</a:t>
            </a:r>
            <a:r>
              <a:rPr lang="en-US" sz="1400" dirty="0" err="1"/>
              <a:t>ProjectDataFactor</a:t>
            </a:r>
            <a:r>
              <a:rPr lang="en-US" sz="1400" dirty="0"/>
              <a:t>, </a:t>
            </a:r>
            <a:r>
              <a:rPr lang="en-US" sz="1400" dirty="0" err="1"/>
              <a:t>nfactors</a:t>
            </a:r>
            <a:r>
              <a:rPr lang="en-US" sz="1400" dirty="0"/>
              <a:t>=max(</a:t>
            </a:r>
            <a:r>
              <a:rPr lang="en-US" sz="1400" dirty="0" err="1"/>
              <a:t>factors_selected</a:t>
            </a:r>
            <a:r>
              <a:rPr lang="en-US" sz="1400" dirty="0"/>
              <a:t>),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	</a:t>
            </a:r>
            <a:r>
              <a:rPr lang="en-US" sz="1400" dirty="0" smtClean="0"/>
              <a:t>rotate</a:t>
            </a:r>
            <a:r>
              <a:rPr lang="en-US" sz="1400" dirty="0" smtClean="0"/>
              <a:t>=</a:t>
            </a:r>
            <a:r>
              <a:rPr lang="en-US" sz="1400" dirty="0"/>
              <a:t>"</a:t>
            </a:r>
            <a:r>
              <a:rPr lang="en-US" sz="1400" dirty="0" err="1" smtClean="0"/>
              <a:t>varimax</a:t>
            </a:r>
            <a:r>
              <a:rPr lang="en-US" sz="1400" dirty="0" smtClean="0"/>
              <a:t>”, score</a:t>
            </a:r>
            <a:r>
              <a:rPr lang="en-US" sz="1400" dirty="0"/>
              <a:t>=TRUE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r>
              <a:rPr lang="en-US" sz="1400" dirty="0" err="1"/>
              <a:t>Rotated_Factors</a:t>
            </a:r>
            <a:r>
              <a:rPr lang="en-US" sz="1400" dirty="0"/>
              <a:t>&lt;-round(Rotated_Results$loadings,2)</a:t>
            </a:r>
            <a:endParaRPr lang="en-US" sz="1400" dirty="0" smtClean="0"/>
          </a:p>
          <a:p>
            <a:pPr marL="0" indent="0">
              <a:buFontTx/>
              <a:buNone/>
            </a:pPr>
            <a:endParaRPr lang="en-US" sz="1200" dirty="0" smtClean="0"/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4" name="Picture 3" descr="Screen Shot 2018-02-05 at 03.0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739183"/>
            <a:ext cx="6912768" cy="2193873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88504" y="3861048"/>
            <a:ext cx="8915400" cy="432048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 smtClean="0"/>
              <a:t>To better visualize and interpret: suppress loadings with small values</a:t>
            </a:r>
          </a:p>
          <a:p>
            <a:pPr marL="0" indent="0">
              <a:buFontTx/>
              <a:buNone/>
            </a:pPr>
            <a:r>
              <a:rPr lang="en-US" sz="1400" dirty="0" err="1"/>
              <a:t>Rotated_Factors_thres</a:t>
            </a:r>
            <a:r>
              <a:rPr lang="en-US" sz="1400" dirty="0"/>
              <a:t> &lt;- </a:t>
            </a:r>
            <a:r>
              <a:rPr lang="en-US" sz="1400" dirty="0" err="1"/>
              <a:t>Rotated_Factors</a:t>
            </a:r>
            <a:endParaRPr lang="en-US" sz="1400" dirty="0" smtClean="0"/>
          </a:p>
          <a:p>
            <a:pPr marL="0" indent="0">
              <a:buFontTx/>
              <a:buNone/>
            </a:pPr>
            <a:r>
              <a:rPr lang="en-US" sz="1400" dirty="0" err="1" smtClean="0"/>
              <a:t>Rotated_Factors_thres</a:t>
            </a:r>
            <a:r>
              <a:rPr lang="en-US" sz="1400" dirty="0"/>
              <a:t>[abs(</a:t>
            </a:r>
            <a:r>
              <a:rPr lang="en-US" sz="1400" dirty="0" err="1"/>
              <a:t>Rotated_Factors_thres</a:t>
            </a:r>
            <a:r>
              <a:rPr lang="en-US" sz="1400" dirty="0"/>
              <a:t>) &lt; MIN_VALUE]&lt;-NA</a:t>
            </a:r>
            <a:endParaRPr lang="en-US" sz="1200" dirty="0" smtClean="0"/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8" name="Picture 7" descr="Screen Shot 2018-02-05 at 03.11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4725144"/>
            <a:ext cx="6912768" cy="21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5: Interpret the factors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1412776"/>
            <a:ext cx="8915400" cy="295232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What </a:t>
            </a:r>
            <a:r>
              <a:rPr lang="en-US" sz="2000" dirty="0" smtClean="0"/>
              <a:t>factor loads “look good</a:t>
            </a:r>
            <a:r>
              <a:rPr lang="en-US" sz="2000" dirty="0"/>
              <a:t>"? Three </a:t>
            </a:r>
            <a:r>
              <a:rPr lang="en-US" sz="2000" dirty="0" smtClean="0"/>
              <a:t>technical quality criteria: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factor (column) only a few loadings are large (in absolute value</a:t>
            </a:r>
            <a:r>
              <a:rPr lang="en-US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each raw attribute (row) only a few loadings are large (in absolute value</a:t>
            </a:r>
            <a:r>
              <a:rPr lang="en-US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Any pair of factors (columns) should have different "patterns" of loading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640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6: Save factor scores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95300" y="836712"/>
            <a:ext cx="8915400" cy="15841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Replace the original data with a new dataset where each observation (row) is described using the derived factors</a:t>
            </a:r>
          </a:p>
          <a:p>
            <a:r>
              <a:rPr lang="en-US" sz="2000" dirty="0" smtClean="0"/>
              <a:t>For each row, estimate the </a:t>
            </a:r>
            <a:r>
              <a:rPr lang="en-US" sz="2000" b="1" dirty="0" smtClean="0"/>
              <a:t>factor scores</a:t>
            </a:r>
            <a:r>
              <a:rPr lang="en-US" sz="2000" dirty="0" smtClean="0"/>
              <a:t>: how the observation “scores” for each of the selected factors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3" name="Picture 2" descr="Screen Shot 2018-02-05 at 13.44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4895"/>
            <a:ext cx="9906000" cy="4250489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02096" y="2204864"/>
            <a:ext cx="8915400" cy="720080"/>
          </a:xfrm>
          <a:prstGeom prst="rect">
            <a:avLst/>
          </a:prstGeom>
        </p:spPr>
        <p:txBody>
          <a:bodyPr vert="horz"/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1400" dirty="0" smtClean="0"/>
              <a:t>Package: psych</a:t>
            </a:r>
          </a:p>
          <a:p>
            <a:pPr marL="0" indent="0">
              <a:buFontTx/>
              <a:buNone/>
            </a:pPr>
            <a:r>
              <a:rPr lang="en-US" sz="1400" dirty="0" err="1" smtClean="0"/>
              <a:t>NEW_ProjectData</a:t>
            </a:r>
            <a:r>
              <a:rPr lang="en-US" sz="1400" dirty="0" smtClean="0"/>
              <a:t> </a:t>
            </a:r>
            <a:r>
              <a:rPr lang="en-US" sz="1400" dirty="0"/>
              <a:t>&lt;- round(</a:t>
            </a:r>
            <a:r>
              <a:rPr lang="en-US" sz="1400" dirty="0" err="1"/>
              <a:t>Rotated_Results$scores</a:t>
            </a:r>
            <a:r>
              <a:rPr lang="en-US" sz="1400" dirty="0"/>
              <a:t>[,1:</a:t>
            </a:r>
            <a:r>
              <a:rPr lang="en-US" sz="1400" dirty="0" smtClean="0"/>
              <a:t>factors_selected]</a:t>
            </a:r>
            <a:r>
              <a:rPr lang="en-US" sz="1400" dirty="0"/>
              <a:t>,2)</a:t>
            </a:r>
            <a:endParaRPr lang="en-US" sz="1400" dirty="0" smtClean="0"/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84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7768"/>
            <a:ext cx="89535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tep 6: Save factor scores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95300" y="1268760"/>
            <a:ext cx="8915400" cy="5760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Then continue </a:t>
            </a:r>
            <a:r>
              <a:rPr lang="en-US" sz="2000" dirty="0" smtClean="0"/>
              <a:t>the analysis (e.g., make decision, or do clustering</a:t>
            </a:r>
            <a:r>
              <a:rPr lang="en-US" sz="2000" smtClean="0"/>
              <a:t>, etc.) </a:t>
            </a:r>
            <a:r>
              <a:rPr lang="en-US" sz="2000" dirty="0" smtClean="0"/>
              <a:t>with the new attributes</a:t>
            </a:r>
            <a:endParaRPr lang="en-US" sz="2000" dirty="0" smtClean="0"/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</p:txBody>
      </p:sp>
      <p:pic>
        <p:nvPicPr>
          <p:cNvPr id="8" name="Picture 7" descr="Screen Shot 2018-02-05 at 14.44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17772"/>
            <a:ext cx="7992888" cy="4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07287" tIns="53643" rIns="107287" bIns="53643"/>
          <a:lstStyle/>
          <a:p>
            <a:r>
              <a:rPr lang="en-US" dirty="0"/>
              <a:t>Summary of Sessions </a:t>
            </a:r>
            <a:r>
              <a:rPr lang="en-US" dirty="0" smtClean="0"/>
              <a:t>7-</a:t>
            </a:r>
            <a:r>
              <a:rPr lang="en-US" dirty="0"/>
              <a:t>8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196752"/>
            <a:ext cx="9410700" cy="56166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Advanced classification: </a:t>
            </a:r>
            <a:endParaRPr lang="fr-FR" altLang="en-US" sz="2000" dirty="0" smtClean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sz="2000" dirty="0" err="1">
                <a:latin typeface="Rockwell" pitchFamily="1" charset="0"/>
                <a:ea typeface="ＭＳ Ｐゴシック" pitchFamily="1" charset="-128"/>
              </a:rPr>
              <a:t>R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egularization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, profit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curve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, more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methods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(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regularized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regression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,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XGBoost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, …), a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process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for classification</a:t>
            </a:r>
          </a:p>
          <a:p>
            <a:pPr marL="184150" lvl="1" indent="0">
              <a:buNone/>
            </a:pPr>
            <a:endParaRPr lang="fr-FR" altLang="en-US" sz="2000" dirty="0" smtClean="0">
              <a:latin typeface="Rockwell" pitchFamily="1" charset="0"/>
              <a:ea typeface="ＭＳ Ｐゴシック" pitchFamily="1" charset="-128"/>
            </a:endParaRPr>
          </a:p>
          <a:p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Feature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engineering</a:t>
            </a:r>
            <a:endParaRPr lang="fr-FR" altLang="en-US" sz="2000" dirty="0" smtClean="0">
              <a:latin typeface="Rockwell" pitchFamily="1" charset="0"/>
              <a:ea typeface="ＭＳ Ｐゴシック" pitchFamily="1" charset="-128"/>
            </a:endParaRPr>
          </a:p>
          <a:p>
            <a:pPr marL="184150" lvl="1" indent="0">
              <a:buNone/>
            </a:pPr>
            <a:endParaRPr lang="fr-FR" altLang="en-US" sz="2000" dirty="0">
              <a:latin typeface="Rockwell" pitchFamily="1" charset="0"/>
              <a:ea typeface="ＭＳ Ｐゴシック" pitchFamily="1" charset="-128"/>
            </a:endParaRPr>
          </a:p>
          <a:p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From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R scripts to Notebooks</a:t>
            </a:r>
            <a:endParaRPr lang="fr-FR" altLang="en-US" sz="2000" dirty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New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way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/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process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for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doing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and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communicating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analytics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with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reproducible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, publication-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quality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output</a:t>
            </a:r>
          </a:p>
          <a:p>
            <a:pPr lvl="1"/>
            <a:endParaRPr lang="fr-FR" altLang="en-US" sz="2000" dirty="0">
              <a:latin typeface="Rockwell" pitchFamily="1" charset="0"/>
              <a:ea typeface="ＭＳ Ｐゴシック" pitchFamily="1" charset="-128"/>
            </a:endParaRPr>
          </a:p>
          <a:p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Derived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attributes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and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dimensionality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reduction</a:t>
            </a:r>
            <a:endParaRPr lang="fr-FR" altLang="en-US" sz="2000" dirty="0" smtClean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A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process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for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dimensionality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reduction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using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Principal Component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Analysis</a:t>
            </a:r>
            <a:endParaRPr lang="fr-FR" altLang="en-US" sz="2000" dirty="0" smtClean="0">
              <a:latin typeface="Rockwell" pitchFamily="1" charset="0"/>
              <a:ea typeface="ＭＳ Ｐゴシック" pitchFamily="1" charset="-128"/>
            </a:endParaRPr>
          </a:p>
          <a:p>
            <a:pPr lvl="1"/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Then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continue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analysis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on the new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attributes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(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next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time: </a:t>
            </a:r>
            <a:r>
              <a:rPr lang="fr-FR" altLang="en-US" sz="2000" dirty="0" err="1" smtClean="0">
                <a:latin typeface="Rockwell" pitchFamily="1" charset="0"/>
                <a:ea typeface="ＭＳ Ｐゴシック" pitchFamily="1" charset="-128"/>
              </a:rPr>
              <a:t>clustering</a:t>
            </a:r>
            <a:r>
              <a:rPr lang="fr-FR" altLang="en-US" sz="2000" dirty="0" smtClean="0">
                <a:latin typeface="Rockwell" pitchFamily="1" charset="0"/>
                <a:ea typeface="ＭＳ Ｐゴシック" pitchFamily="1" charset="-128"/>
              </a:rPr>
              <a:t> and segmentation)</a:t>
            </a:r>
          </a:p>
          <a:p>
            <a:pPr marL="184150" lvl="1" indent="0">
              <a:buNone/>
            </a:pPr>
            <a:endParaRPr lang="fr-FR" altLang="en-US" sz="2000" dirty="0">
              <a:latin typeface="Rockwell" pitchFamily="1" charset="0"/>
              <a:ea typeface="ＭＳ Ｐゴシック" pitchFamily="1" charset="-128"/>
            </a:endParaRPr>
          </a:p>
          <a:p>
            <a:pPr lvl="3"/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19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9282236" cy="3809999"/>
          </a:xfrm>
        </p:spPr>
        <p:txBody>
          <a:bodyPr/>
          <a:lstStyle/>
          <a:p>
            <a:r>
              <a:rPr lang="en-US" dirty="0" smtClean="0"/>
              <a:t>Sessions 9-10: [Fri, </a:t>
            </a:r>
            <a:r>
              <a:rPr lang="en-US" dirty="0"/>
              <a:t>Feb </a:t>
            </a:r>
            <a:r>
              <a:rPr lang="en-US" dirty="0" smtClean="0"/>
              <a:t>9 </a:t>
            </a:r>
            <a:r>
              <a:rPr lang="en-US" dirty="0" err="1"/>
              <a:t>A</a:t>
            </a:r>
            <a:r>
              <a:rPr lang="en-US" dirty="0" err="1" smtClean="0"/>
              <a:t>mphi</a:t>
            </a:r>
            <a:r>
              <a:rPr lang="en-US" dirty="0" smtClean="0"/>
              <a:t> </a:t>
            </a:r>
            <a:r>
              <a:rPr lang="en-US" dirty="0" smtClean="0"/>
              <a:t>307]</a:t>
            </a:r>
            <a:endParaRPr lang="en-US" dirty="0"/>
          </a:p>
          <a:p>
            <a:pPr lvl="1"/>
            <a:r>
              <a:rPr lang="en-US" dirty="0" smtClean="0"/>
              <a:t>Cluster Analysis and Segmentation</a:t>
            </a:r>
          </a:p>
          <a:p>
            <a:pPr lvl="1"/>
            <a:r>
              <a:rPr lang="en-US" dirty="0" smtClean="0"/>
              <a:t>BOR – work on the market segmentation process for the Boats (A) case</a:t>
            </a:r>
            <a:endParaRPr lang="en-US" dirty="0"/>
          </a:p>
          <a:p>
            <a:pPr marL="184150" lvl="1" indent="0">
              <a:buNone/>
            </a:pPr>
            <a:endParaRPr lang="en-US" dirty="0" smtClean="0"/>
          </a:p>
          <a:p>
            <a:r>
              <a:rPr lang="en-US" dirty="0" smtClean="0"/>
              <a:t>Assignment 3 (due Feb 13): </a:t>
            </a:r>
          </a:p>
          <a:p>
            <a:pPr lvl="1"/>
            <a:r>
              <a:rPr lang="en-US" dirty="0" smtClean="0"/>
              <a:t>Complete the market segmentation process for the Boats (A) case</a:t>
            </a:r>
          </a:p>
          <a:p>
            <a:pPr lvl="1"/>
            <a:endParaRPr lang="en-US" dirty="0"/>
          </a:p>
          <a:p>
            <a:r>
              <a:rPr lang="en-US" dirty="0" smtClean="0"/>
              <a:t>Proposal for final project (due Feb 14)</a:t>
            </a:r>
            <a:endParaRPr lang="en-US" dirty="0"/>
          </a:p>
          <a:p>
            <a:pPr marL="1841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&amp;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9410700" cy="470911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happened when in Assignment 2, you made a </a:t>
            </a:r>
            <a:r>
              <a:rPr lang="en-US" sz="2000" dirty="0" err="1" smtClean="0">
                <a:latin typeface="Courier New"/>
                <a:cs typeface="Courier New"/>
              </a:rPr>
              <a:t>rpart</a:t>
            </a:r>
            <a:r>
              <a:rPr lang="en-US" sz="2000" dirty="0" smtClean="0"/>
              <a:t> CART tree with very small </a:t>
            </a:r>
            <a:r>
              <a:rPr lang="en-US" sz="2000" dirty="0" err="1" smtClean="0"/>
              <a:t>cp</a:t>
            </a:r>
            <a:r>
              <a:rPr lang="en-US" sz="2000" dirty="0" smtClean="0"/>
              <a:t>?</a:t>
            </a:r>
            <a:endParaRPr lang="en-US" sz="2000" dirty="0"/>
          </a:p>
          <a:p>
            <a:r>
              <a:rPr lang="en-US" sz="2000" dirty="0" smtClean="0"/>
              <a:t>Fundamental tradeoff of learning with data</a:t>
            </a:r>
          </a:p>
          <a:p>
            <a:pPr lvl="1"/>
            <a:r>
              <a:rPr lang="en-US" sz="2000" dirty="0"/>
              <a:t>Models that are too simple are not accurate on the training set, and also don’t generalize well on the test </a:t>
            </a:r>
            <a:r>
              <a:rPr lang="en-US" sz="2000" dirty="0" smtClean="0"/>
              <a:t>set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odels that are too accurate on training set are too complex, and therefore don’t generalize well on the test set</a:t>
            </a:r>
          </a:p>
        </p:txBody>
      </p:sp>
    </p:spTree>
    <p:extLst>
      <p:ext uri="{BB962C8B-B14F-4D97-AF65-F5344CB8AC3E}">
        <p14:creationId xmlns:p14="http://schemas.microsoft.com/office/powerpoint/2010/main" val="420554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&amp; Regularization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772816"/>
            <a:ext cx="2972692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372" y="1696616"/>
            <a:ext cx="2972028" cy="396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616" y="5661248"/>
            <a:ext cx="243840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Karl Popper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7096" y="5733256"/>
            <a:ext cx="243840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/>
                <a:cs typeface="Arial"/>
              </a:rPr>
              <a:t>Albert Einstein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33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&amp;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9410700" cy="470911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Need to fine-tune the model so that is strikes a good balance between accuracy and simplicity</a:t>
            </a:r>
          </a:p>
          <a:p>
            <a:r>
              <a:rPr lang="en-US" sz="2000" dirty="0" smtClean="0"/>
              <a:t>Cross-validation does this fine-tuning</a:t>
            </a:r>
          </a:p>
          <a:p>
            <a:pPr lvl="1"/>
            <a:r>
              <a:rPr lang="en-US" sz="2000" dirty="0" smtClean="0"/>
              <a:t>Break the data into training data, validation data, test data</a:t>
            </a:r>
          </a:p>
          <a:p>
            <a:pPr lvl="1"/>
            <a:r>
              <a:rPr lang="en-US" sz="2000" dirty="0" smtClean="0"/>
              <a:t>Train model using training </a:t>
            </a:r>
            <a:r>
              <a:rPr lang="en-US" sz="2000" dirty="0" smtClean="0"/>
              <a:t>data </a:t>
            </a:r>
          </a:p>
          <a:p>
            <a:pPr lvl="1"/>
            <a:r>
              <a:rPr lang="en-US" sz="2000" dirty="0"/>
              <a:t>T</a:t>
            </a:r>
            <a:r>
              <a:rPr lang="en-US" sz="2000" dirty="0" smtClean="0"/>
              <a:t>est </a:t>
            </a:r>
            <a:r>
              <a:rPr lang="en-US" sz="2000" dirty="0" smtClean="0"/>
              <a:t>on validation data to fine-tune parameters, and </a:t>
            </a:r>
            <a:r>
              <a:rPr lang="en-US" sz="2000" dirty="0" smtClean="0"/>
              <a:t>iterate </a:t>
            </a:r>
          </a:p>
          <a:p>
            <a:pPr lvl="1"/>
            <a:r>
              <a:rPr lang="en-US" sz="2000" dirty="0" smtClean="0"/>
              <a:t>“W</a:t>
            </a:r>
            <a:r>
              <a:rPr lang="en-US" sz="2000" dirty="0" smtClean="0"/>
              <a:t>hen happy,” </a:t>
            </a:r>
            <a:r>
              <a:rPr lang="en-US" sz="2000" dirty="0" smtClean="0"/>
              <a:t>test (once) on test data to simulate how model would do in the real </a:t>
            </a:r>
            <a:r>
              <a:rPr lang="en-US" sz="2000" dirty="0" smtClean="0"/>
              <a:t>world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810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&amp;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9410700" cy="96470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Regularization: set of techniques to reduce </a:t>
            </a:r>
            <a:r>
              <a:rPr lang="en-US" sz="2000" dirty="0" err="1" smtClean="0"/>
              <a:t>overfitting</a:t>
            </a:r>
            <a:endParaRPr lang="en-US" sz="2000" dirty="0" smtClean="0"/>
          </a:p>
          <a:p>
            <a:pPr lvl="1"/>
            <a:r>
              <a:rPr lang="en-US" sz="2000" dirty="0" smtClean="0"/>
              <a:t>For logistic regression: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32702"/>
              </p:ext>
            </p:extLst>
          </p:nvPr>
        </p:nvGraphicFramePr>
        <p:xfrm>
          <a:off x="512763" y="2133600"/>
          <a:ext cx="90328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4" imgW="3746500" imgH="482600" progId="Equation.3">
                  <p:embed/>
                </p:oleObj>
              </mc:Choice>
              <mc:Fallback>
                <p:oleObj name="Equation" r:id="rId4" imgW="374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133600"/>
                        <a:ext cx="903287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12640" y="3465934"/>
            <a:ext cx="23114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dirty="0"/>
              <a:t>measures </a:t>
            </a:r>
            <a:r>
              <a:rPr lang="en-US" sz="2000" b="1" dirty="0">
                <a:solidFill>
                  <a:srgbClr val="FF0000"/>
                </a:solidFill>
              </a:rPr>
              <a:t>fit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104310" y="3681958"/>
            <a:ext cx="28892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/>
              <a:t>measures </a:t>
            </a:r>
            <a:r>
              <a:rPr lang="en-US" sz="2000" b="1" dirty="0">
                <a:solidFill>
                  <a:srgbClr val="FF0000"/>
                </a:solidFill>
              </a:rPr>
              <a:t>complexity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883248" y="3683793"/>
            <a:ext cx="3302000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/>
              <a:t>controls trade off between maximizing fit and minimizing complexity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160912" y="2997696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673080" y="3429744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382756" y="2668081"/>
            <a:ext cx="822960" cy="82296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 w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5534248" y="2780928"/>
            <a:ext cx="498872" cy="830858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7" idx="0"/>
          </p:cNvCxnSpPr>
          <p:nvPr/>
        </p:nvCxnSpPr>
        <p:spPr bwMode="auto">
          <a:xfrm flipV="1">
            <a:off x="2868340" y="2997696"/>
            <a:ext cx="860524" cy="468238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8" idx="0"/>
          </p:cNvCxnSpPr>
          <p:nvPr/>
        </p:nvCxnSpPr>
        <p:spPr bwMode="auto">
          <a:xfrm flipH="1" flipV="1">
            <a:off x="8193360" y="2997696"/>
            <a:ext cx="355575" cy="684262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488504" y="4651921"/>
            <a:ext cx="9410700" cy="216145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/>
            <a:r>
              <a:rPr lang="el-GR" sz="2000" dirty="0" smtClean="0"/>
              <a:t>α= 1</a:t>
            </a:r>
            <a:r>
              <a:rPr lang="fr-CA" sz="2000" dirty="0" smtClean="0"/>
              <a:t>:</a:t>
            </a:r>
            <a:r>
              <a:rPr lang="el-GR" sz="2000" dirty="0" smtClean="0"/>
              <a:t> </a:t>
            </a:r>
            <a:r>
              <a:rPr lang="fr-CA" sz="2000" dirty="0" err="1" smtClean="0"/>
              <a:t>penalize</a:t>
            </a:r>
            <a:r>
              <a:rPr lang="fr-CA" sz="2000" dirty="0" smtClean="0"/>
              <a:t> </a:t>
            </a:r>
            <a:r>
              <a:rPr lang="fr-CA" sz="2000" dirty="0" err="1" smtClean="0"/>
              <a:t>sum</a:t>
            </a:r>
            <a:r>
              <a:rPr lang="fr-CA" sz="2000" dirty="0" smtClean="0"/>
              <a:t> of </a:t>
            </a:r>
            <a:r>
              <a:rPr lang="fr-CA" sz="2000" dirty="0" err="1" smtClean="0"/>
              <a:t>absolute</a:t>
            </a:r>
            <a:r>
              <a:rPr lang="fr-CA" sz="2000" dirty="0" smtClean="0"/>
              <a:t> values of coefficients. Lasso </a:t>
            </a:r>
            <a:r>
              <a:rPr lang="fr-CA" sz="2000" dirty="0" err="1" smtClean="0"/>
              <a:t>regression</a:t>
            </a:r>
            <a:endParaRPr lang="fr-CA" sz="2000" dirty="0" smtClean="0"/>
          </a:p>
          <a:p>
            <a:pPr lvl="1"/>
            <a:r>
              <a:rPr lang="el-GR" sz="2000" dirty="0"/>
              <a:t>α</a:t>
            </a:r>
            <a:r>
              <a:rPr lang="el-GR" sz="2000" dirty="0" smtClean="0"/>
              <a:t>=0: </a:t>
            </a:r>
            <a:r>
              <a:rPr lang="fr-CA" sz="2000" dirty="0" err="1" smtClean="0"/>
              <a:t>penalize</a:t>
            </a:r>
            <a:r>
              <a:rPr lang="fr-CA" sz="2000" dirty="0" smtClean="0"/>
              <a:t> </a:t>
            </a:r>
            <a:r>
              <a:rPr lang="fr-CA" sz="2000" dirty="0" err="1" smtClean="0"/>
              <a:t>sum</a:t>
            </a:r>
            <a:r>
              <a:rPr lang="fr-CA" sz="2000" dirty="0" smtClean="0"/>
              <a:t> of squares of coefficients. </a:t>
            </a:r>
            <a:r>
              <a:rPr lang="fr-CA" sz="2000" dirty="0" err="1" smtClean="0"/>
              <a:t>Ridge</a:t>
            </a:r>
            <a:r>
              <a:rPr lang="fr-CA" sz="2000" dirty="0" smtClean="0"/>
              <a:t> </a:t>
            </a:r>
            <a:r>
              <a:rPr lang="fr-CA" sz="2000" dirty="0" err="1" smtClean="0"/>
              <a:t>regression</a:t>
            </a:r>
            <a:r>
              <a:rPr lang="fr-CA" sz="2000" dirty="0" smtClean="0"/>
              <a:t> </a:t>
            </a:r>
          </a:p>
          <a:p>
            <a:pPr lvl="1"/>
            <a:endParaRPr lang="fr-CA" sz="2000" dirty="0" smtClean="0"/>
          </a:p>
          <a:p>
            <a:pPr marL="0" indent="0">
              <a:buNone/>
            </a:pPr>
            <a:r>
              <a:rPr lang="fr-CA" sz="1500" dirty="0" smtClean="0"/>
              <a:t>Package: </a:t>
            </a:r>
            <a:r>
              <a:rPr lang="fr-CA" sz="1500" dirty="0" err="1" smtClean="0"/>
              <a:t>glmnet</a:t>
            </a:r>
            <a:endParaRPr lang="fr-CA" sz="1500" dirty="0" smtClean="0"/>
          </a:p>
          <a:p>
            <a:pPr marL="0" indent="0">
              <a:buNone/>
            </a:pPr>
            <a:r>
              <a:rPr lang="fr-CA" sz="1500" dirty="0" err="1"/>
              <a:t>cv.out</a:t>
            </a:r>
            <a:r>
              <a:rPr lang="fr-CA" sz="1500" dirty="0"/>
              <a:t> </a:t>
            </a:r>
            <a:r>
              <a:rPr lang="fr-CA" sz="1500" dirty="0" smtClean="0"/>
              <a:t>&lt;- </a:t>
            </a:r>
            <a:r>
              <a:rPr lang="fr-CA" sz="1500" dirty="0" err="1" smtClean="0"/>
              <a:t>cv.glmnet</a:t>
            </a:r>
            <a:r>
              <a:rPr lang="fr-CA" sz="1500" dirty="0" smtClean="0"/>
              <a:t>(</a:t>
            </a:r>
            <a:r>
              <a:rPr lang="fr-CA" sz="1500" dirty="0" err="1" smtClean="0"/>
              <a:t>as.matrix</a:t>
            </a:r>
            <a:r>
              <a:rPr lang="fr-CA" sz="1500" dirty="0" smtClean="0"/>
              <a:t>(</a:t>
            </a:r>
            <a:r>
              <a:rPr lang="fr-CA" sz="1500" dirty="0" err="1" smtClean="0"/>
              <a:t>estimation_data</a:t>
            </a:r>
            <a:r>
              <a:rPr lang="fr-CA" sz="1500" dirty="0"/>
              <a:t>[,</a:t>
            </a:r>
            <a:r>
              <a:rPr lang="fr-CA" sz="1500" dirty="0" err="1"/>
              <a:t>independent_variables</a:t>
            </a:r>
            <a:r>
              <a:rPr lang="fr-CA" sz="1500" dirty="0" smtClean="0"/>
              <a:t>]),</a:t>
            </a:r>
            <a:r>
              <a:rPr lang="fr-CA" sz="1500" dirty="0" err="1"/>
              <a:t>estimation_data</a:t>
            </a:r>
            <a:r>
              <a:rPr lang="fr-CA" sz="1500" dirty="0"/>
              <a:t>[,</a:t>
            </a:r>
            <a:r>
              <a:rPr lang="fr-CA" sz="1500" dirty="0" err="1"/>
              <a:t>dependent_variable</a:t>
            </a:r>
            <a:r>
              <a:rPr lang="fr-CA" sz="1500" dirty="0"/>
              <a:t>],alpha=1</a:t>
            </a:r>
            <a:r>
              <a:rPr lang="fr-CA" sz="1500" dirty="0" smtClean="0"/>
              <a:t>,</a:t>
            </a:r>
          </a:p>
          <a:p>
            <a:pPr marL="0" indent="0">
              <a:buNone/>
            </a:pPr>
            <a:r>
              <a:rPr lang="fr-CA" sz="1500" dirty="0"/>
              <a:t>	 </a:t>
            </a:r>
            <a:r>
              <a:rPr lang="fr-CA" sz="1500" dirty="0" smtClean="0"/>
              <a:t>    </a:t>
            </a:r>
            <a:r>
              <a:rPr lang="fr-CA" sz="1500" dirty="0" err="1" smtClean="0"/>
              <a:t>family</a:t>
            </a:r>
            <a:r>
              <a:rPr lang="fr-CA" sz="1500" dirty="0"/>
              <a:t>="</a:t>
            </a:r>
            <a:r>
              <a:rPr lang="fr-CA" sz="1500" dirty="0" smtClean="0"/>
              <a:t>binomial" ) </a:t>
            </a:r>
            <a:endParaRPr lang="en-US" sz="1500" dirty="0" smtClean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5CA717"/>
                </a:solidFill>
              </a:rPr>
              <a:t>#family= </a:t>
            </a:r>
            <a:r>
              <a:rPr lang="fr-CA" sz="1500" dirty="0">
                <a:solidFill>
                  <a:srgbClr val="5CA717"/>
                </a:solidFill>
              </a:rPr>
              <a:t>"</a:t>
            </a:r>
            <a:r>
              <a:rPr lang="en-US" sz="1500" dirty="0" smtClean="0">
                <a:solidFill>
                  <a:srgbClr val="5CA717"/>
                </a:solidFill>
              </a:rPr>
              <a:t>binomial</a:t>
            </a:r>
            <a:r>
              <a:rPr lang="fr-CA" sz="1500" dirty="0">
                <a:solidFill>
                  <a:srgbClr val="5CA717"/>
                </a:solidFill>
              </a:rPr>
              <a:t>"</a:t>
            </a:r>
            <a:r>
              <a:rPr lang="en-US" sz="1500" dirty="0" smtClean="0">
                <a:solidFill>
                  <a:srgbClr val="5CA717"/>
                </a:solidFill>
              </a:rPr>
              <a:t> </a:t>
            </a:r>
            <a:r>
              <a:rPr lang="en-US" sz="1500" dirty="0">
                <a:solidFill>
                  <a:srgbClr val="5CA717"/>
                </a:solidFill>
              </a:rPr>
              <a:t>=&gt; logistic regression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5CA717"/>
                </a:solidFill>
              </a:rPr>
              <a:t>#alpha=1: Lasso</a:t>
            </a:r>
            <a:endParaRPr lang="fr-CA" sz="1500" dirty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fr-CA" sz="1500" dirty="0"/>
              <a:t>lambda &lt;- cv.out$</a:t>
            </a:r>
            <a:r>
              <a:rPr lang="fr-CA" sz="1500" dirty="0" smtClean="0"/>
              <a:t>lambda</a:t>
            </a:r>
            <a:r>
              <a:rPr lang="fr-CA" sz="1500" dirty="0" smtClean="0"/>
              <a:t>.1se </a:t>
            </a:r>
            <a:r>
              <a:rPr lang="fr-CA" sz="1500" dirty="0" smtClean="0">
                <a:solidFill>
                  <a:srgbClr val="5CA717"/>
                </a:solidFill>
              </a:rPr>
              <a:t>#</a:t>
            </a:r>
            <a:r>
              <a:rPr lang="fr-CA" sz="1500" dirty="0" err="1" smtClean="0">
                <a:solidFill>
                  <a:srgbClr val="5CA717"/>
                </a:solidFill>
              </a:rPr>
              <a:t>choose</a:t>
            </a:r>
            <a:r>
              <a:rPr lang="fr-CA" sz="1500" dirty="0" smtClean="0">
                <a:solidFill>
                  <a:srgbClr val="5CA717"/>
                </a:solidFill>
              </a:rPr>
              <a:t> value of </a:t>
            </a:r>
            <a:r>
              <a:rPr lang="el-GR" sz="1500" dirty="0" smtClean="0">
                <a:solidFill>
                  <a:srgbClr val="5CA717"/>
                </a:solidFill>
              </a:rPr>
              <a:t>λ </a:t>
            </a:r>
            <a:endParaRPr lang="en-US" sz="1500" dirty="0" smtClean="0">
              <a:solidFill>
                <a:srgbClr val="5CA717"/>
              </a:solidFill>
            </a:endParaRPr>
          </a:p>
          <a:p>
            <a:pPr marL="0" indent="0">
              <a:buNone/>
            </a:pPr>
            <a:r>
              <a:rPr lang="fr-CA" sz="1500" dirty="0" err="1" smtClean="0"/>
              <a:t>log_reg_coefficients</a:t>
            </a:r>
            <a:r>
              <a:rPr lang="fr-CA" sz="1500" dirty="0" smtClean="0"/>
              <a:t> </a:t>
            </a:r>
            <a:r>
              <a:rPr lang="fr-CA" sz="1500" dirty="0"/>
              <a:t>&lt;- </a:t>
            </a:r>
            <a:r>
              <a:rPr lang="fr-CA" sz="1500" dirty="0" err="1"/>
              <a:t>as.matrix</a:t>
            </a:r>
            <a:r>
              <a:rPr lang="fr-CA" sz="1500" dirty="0"/>
              <a:t>(</a:t>
            </a:r>
            <a:r>
              <a:rPr lang="fr-CA" sz="1500" dirty="0" err="1"/>
              <a:t>coef</a:t>
            </a:r>
            <a:r>
              <a:rPr lang="fr-CA" sz="1500" dirty="0"/>
              <a:t>(</a:t>
            </a:r>
            <a:r>
              <a:rPr lang="fr-CA" sz="1500" dirty="0" err="1"/>
              <a:t>cv.out,s</a:t>
            </a:r>
            <a:r>
              <a:rPr lang="fr-CA" sz="1500" dirty="0"/>
              <a:t>=lambda)</a:t>
            </a:r>
            <a:r>
              <a:rPr lang="fr-CA" sz="1500" dirty="0" smtClean="0"/>
              <a:t>) </a:t>
            </a:r>
            <a:r>
              <a:rPr lang="fr-CA" sz="1500" dirty="0" smtClean="0">
                <a:solidFill>
                  <a:srgbClr val="5CA717"/>
                </a:solidFill>
              </a:rPr>
              <a:t>#</a:t>
            </a:r>
            <a:r>
              <a:rPr lang="fr-CA" sz="1500" dirty="0" err="1" smtClean="0">
                <a:solidFill>
                  <a:srgbClr val="5CA717"/>
                </a:solidFill>
              </a:rPr>
              <a:t>extract</a:t>
            </a:r>
            <a:r>
              <a:rPr lang="fr-CA" sz="1500" dirty="0" smtClean="0">
                <a:solidFill>
                  <a:srgbClr val="5CA717"/>
                </a:solidFill>
              </a:rPr>
              <a:t> the </a:t>
            </a:r>
            <a:r>
              <a:rPr lang="fr-CA" sz="1500" dirty="0" err="1" smtClean="0">
                <a:solidFill>
                  <a:srgbClr val="5CA717"/>
                </a:solidFill>
              </a:rPr>
              <a:t>estimated</a:t>
            </a:r>
            <a:r>
              <a:rPr lang="fr-CA" sz="1500" dirty="0" smtClean="0">
                <a:solidFill>
                  <a:srgbClr val="5CA717"/>
                </a:solidFill>
              </a:rPr>
              <a:t> coefficients</a:t>
            </a:r>
            <a:endParaRPr lang="en-US" sz="1500" dirty="0">
              <a:solidFill>
                <a:srgbClr val="5CA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3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&amp; Regularization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06884"/>
            <a:ext cx="4927600" cy="5778500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808984" y="2060848"/>
            <a:ext cx="4968552" cy="4176464"/>
          </a:xfrm>
        </p:spPr>
        <p:txBody>
          <a:bodyPr>
            <a:normAutofit/>
          </a:bodyPr>
          <a:lstStyle/>
          <a:p>
            <a:r>
              <a:rPr lang="el-GR" sz="2000" dirty="0" smtClean="0"/>
              <a:t>λ </a:t>
            </a:r>
            <a:r>
              <a:rPr lang="fr-CA" sz="2000" dirty="0" err="1" smtClean="0"/>
              <a:t>that</a:t>
            </a:r>
            <a:r>
              <a:rPr lang="fr-CA" sz="2000" dirty="0" smtClean="0"/>
              <a:t> </a:t>
            </a:r>
            <a:r>
              <a:rPr lang="fr-CA" sz="2000" dirty="0" err="1" smtClean="0"/>
              <a:t>minimizes</a:t>
            </a:r>
            <a:r>
              <a:rPr lang="fr-CA" sz="2000" dirty="0" smtClean="0"/>
              <a:t> </a:t>
            </a:r>
            <a:r>
              <a:rPr lang="fr-CA" sz="2000" dirty="0" err="1" smtClean="0"/>
              <a:t>mean</a:t>
            </a:r>
            <a:r>
              <a:rPr lang="fr-CA" sz="2000" dirty="0" smtClean="0"/>
              <a:t> cross-</a:t>
            </a:r>
            <a:r>
              <a:rPr lang="fr-CA" sz="2000" dirty="0" err="1" smtClean="0"/>
              <a:t>validated</a:t>
            </a:r>
            <a:r>
              <a:rPr lang="fr-CA" sz="2000" dirty="0" smtClean="0"/>
              <a:t> </a:t>
            </a:r>
            <a:r>
              <a:rPr lang="fr-CA" sz="2000" dirty="0" err="1" smtClean="0"/>
              <a:t>error</a:t>
            </a:r>
            <a:r>
              <a:rPr lang="fr-CA" sz="2000" dirty="0" smtClean="0"/>
              <a:t>: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&gt; </a:t>
            </a:r>
            <a:r>
              <a:rPr lang="en-US" sz="2000" dirty="0"/>
              <a:t>log(</a:t>
            </a:r>
            <a:r>
              <a:rPr lang="en-US" sz="2000" dirty="0" err="1"/>
              <a:t>cv.out$lambda.min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-</a:t>
            </a:r>
            <a:r>
              <a:rPr lang="en-US" sz="2000" dirty="0" smtClean="0"/>
              <a:t>7.498859</a:t>
            </a:r>
          </a:p>
          <a:p>
            <a:pPr marL="0" indent="0">
              <a:buNone/>
            </a:pPr>
            <a:endParaRPr lang="el-GR" sz="2000" dirty="0" smtClean="0"/>
          </a:p>
          <a:p>
            <a:r>
              <a:rPr lang="fr-CA" sz="2000" dirty="0" err="1" smtClean="0"/>
              <a:t>largest</a:t>
            </a:r>
            <a:r>
              <a:rPr lang="el-GR" sz="2000" dirty="0" smtClean="0"/>
              <a:t>λ </a:t>
            </a:r>
            <a:r>
              <a:rPr lang="fr-CA" sz="2000" dirty="0" err="1" smtClean="0"/>
              <a:t>s.t</a:t>
            </a:r>
            <a:r>
              <a:rPr lang="fr-CA" sz="2000" dirty="0" smtClean="0"/>
              <a:t>. </a:t>
            </a:r>
            <a:r>
              <a:rPr lang="fr-CA" sz="2000" dirty="0" err="1" smtClean="0"/>
              <a:t>error</a:t>
            </a:r>
            <a:r>
              <a:rPr lang="fr-CA" sz="2000" dirty="0" smtClean="0"/>
              <a:t> </a:t>
            </a:r>
            <a:r>
              <a:rPr lang="fr-CA" sz="2000" dirty="0" err="1" smtClean="0"/>
              <a:t>is</a:t>
            </a:r>
            <a:r>
              <a:rPr lang="fr-CA" sz="2000" dirty="0" smtClean="0"/>
              <a:t> </a:t>
            </a:r>
            <a:r>
              <a:rPr lang="fr-CA" sz="2000" dirty="0" err="1" smtClean="0"/>
              <a:t>within</a:t>
            </a:r>
            <a:r>
              <a:rPr lang="fr-CA" sz="2000" dirty="0" smtClean="0"/>
              <a:t> 1 standard </a:t>
            </a:r>
            <a:r>
              <a:rPr lang="fr-CA" sz="2000" dirty="0" err="1" smtClean="0"/>
              <a:t>error</a:t>
            </a:r>
            <a:r>
              <a:rPr lang="fr-CA" sz="2000" dirty="0" smtClean="0"/>
              <a:t> of the minimum: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&gt; log(cv.out$lambda.1se)</a:t>
            </a:r>
          </a:p>
          <a:p>
            <a:pPr marL="0" indent="0">
              <a:buNone/>
            </a:pPr>
            <a:r>
              <a:rPr lang="en-US" sz="2000" dirty="0"/>
              <a:t>[1] -</a:t>
            </a:r>
            <a:r>
              <a:rPr lang="en-US" sz="2000" dirty="0" smtClean="0"/>
              <a:t>4.52178</a:t>
            </a:r>
            <a:endParaRPr lang="en-US" sz="20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16496" y="1124744"/>
            <a:ext cx="4968552" cy="18722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sz="20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8464" y="1268760"/>
            <a:ext cx="2304256" cy="5040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 smtClean="0"/>
              <a:t>&gt; </a:t>
            </a:r>
            <a:r>
              <a:rPr lang="en-US" sz="2000" dirty="0"/>
              <a:t>plot(</a:t>
            </a:r>
            <a:r>
              <a:rPr lang="en-US" sz="2000" dirty="0" err="1"/>
              <a:t>cv.out</a:t>
            </a:r>
            <a:r>
              <a:rPr lang="en-US" sz="2000" dirty="0"/>
              <a:t>)</a:t>
            </a:r>
            <a:endParaRPr lang="en-US" sz="2000" dirty="0" smtClean="0"/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7185248" y="6093296"/>
            <a:ext cx="2808312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 smtClean="0"/>
              <a:t>Emphasizes simplicity (even) more</a:t>
            </a:r>
            <a:endParaRPr lang="en-US" sz="2000" dirty="0"/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 bwMode="auto">
          <a:xfrm flipH="1" flipV="1">
            <a:off x="7761312" y="5229200"/>
            <a:ext cx="828092" cy="864096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6484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 build="p"/>
      <p:bldP spid="25" grpId="0" build="p"/>
      <p:bldP spid="25" grpId="1" build="allAtOnce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classification metric: </a:t>
            </a:r>
            <a:br>
              <a:rPr lang="en-US" dirty="0" smtClean="0"/>
            </a:br>
            <a:r>
              <a:rPr lang="en-US" dirty="0" smtClean="0"/>
              <a:t>Profit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9410700" cy="17567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Measure business profit if we only select the top cases in terms of the probability of </a:t>
            </a:r>
            <a:r>
              <a:rPr lang="en-US" sz="2000" dirty="0" smtClean="0"/>
              <a:t>“response” </a:t>
            </a:r>
            <a:endParaRPr lang="en-US" sz="2000" dirty="0"/>
          </a:p>
          <a:p>
            <a:r>
              <a:rPr lang="en-US" sz="2000" dirty="0" smtClean="0"/>
              <a:t>For this, we need to define values and costs of correct classifications and misclassifications</a:t>
            </a:r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69016"/>
              </p:ext>
            </p:extLst>
          </p:nvPr>
        </p:nvGraphicFramePr>
        <p:xfrm>
          <a:off x="1424607" y="3068960"/>
          <a:ext cx="698477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8259"/>
                <a:gridCol w="2328259"/>
                <a:gridCol w="232825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Predicted: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Predicted: no 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Actual: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-$100000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Actual: no</a:t>
                      </a:r>
                      <a:r>
                        <a:rPr lang="en-US" baseline="0" dirty="0" smtClean="0"/>
                        <a:t> 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488504" y="4581128"/>
            <a:ext cx="9410700" cy="17567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  <a:cs typeface="ＭＳ Ｐゴシック" charset="-128"/>
              </a:defRPr>
            </a:lvl1pPr>
            <a:lvl2pPr marL="400050" indent="-215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2pPr>
            <a:lvl3pPr marL="628650" indent="-227013" algn="l" rtl="0" eaLnBrk="0" fontAlgn="base" hangingPunct="0">
              <a:spcBef>
                <a:spcPct val="20000"/>
              </a:spcBef>
              <a:spcAft>
                <a:spcPts val="400"/>
              </a:spcAft>
              <a:buClr>
                <a:srgbClr val="5CA717"/>
              </a:buClr>
              <a:buChar char="•"/>
              <a:defRPr sz="24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3pPr>
            <a:lvl4pPr marL="835025" indent="-2047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4pPr>
            <a:lvl5pPr marL="1050925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CA717"/>
              </a:buClr>
              <a:buChar char="•"/>
              <a:defRPr sz="2000">
                <a:solidFill>
                  <a:schemeClr val="tx1"/>
                </a:solidFill>
                <a:latin typeface="Rockwell" pitchFamily="18" charset="0"/>
                <a:ea typeface="ＭＳ Ｐゴシック" charset="-128"/>
              </a:defRPr>
            </a:lvl5pPr>
            <a:lvl6pPr marL="15081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9653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4225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879725" indent="-21431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Profit  =   # of 1’s correctly predicted * value of capturing a 1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+</a:t>
            </a:r>
            <a:r>
              <a:rPr lang="en-US" sz="2000" dirty="0"/>
              <a:t># of </a:t>
            </a:r>
            <a:r>
              <a:rPr lang="en-US" sz="2000" dirty="0" smtClean="0"/>
              <a:t>0’</a:t>
            </a:r>
            <a:r>
              <a:rPr lang="en-US" sz="2000" dirty="0"/>
              <a:t>s correctly predicted </a:t>
            </a:r>
            <a:r>
              <a:rPr lang="en-US" sz="2000" dirty="0" smtClean="0"/>
              <a:t>* </a:t>
            </a:r>
            <a:r>
              <a:rPr lang="en-US" sz="2000" dirty="0"/>
              <a:t>value of capturing a </a:t>
            </a:r>
            <a:r>
              <a:rPr lang="en-US" sz="2000" dirty="0" smtClean="0"/>
              <a:t>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	</a:t>
            </a:r>
            <a:r>
              <a:rPr lang="en-US" sz="2000" dirty="0" smtClean="0"/>
              <a:t>+</a:t>
            </a:r>
            <a:r>
              <a:rPr lang="en-US" sz="2000" dirty="0"/>
              <a:t># of </a:t>
            </a:r>
            <a:r>
              <a:rPr lang="en-US" sz="2000" dirty="0" smtClean="0"/>
              <a:t>1’</a:t>
            </a:r>
            <a:r>
              <a:rPr lang="en-US" sz="2000" dirty="0"/>
              <a:t>s </a:t>
            </a:r>
            <a:r>
              <a:rPr lang="en-US" sz="2000" dirty="0" smtClean="0"/>
              <a:t>incorrectly predicted as 0 * cost of missing a 1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+</a:t>
            </a:r>
            <a:r>
              <a:rPr lang="en-US" sz="2000" dirty="0"/>
              <a:t># of </a:t>
            </a:r>
            <a:r>
              <a:rPr lang="en-US" sz="2000" dirty="0" smtClean="0"/>
              <a:t>0’</a:t>
            </a:r>
            <a:r>
              <a:rPr lang="en-US" sz="2000" dirty="0"/>
              <a:t>s incorrectly predicted as </a:t>
            </a:r>
            <a:r>
              <a:rPr lang="en-US" sz="2000" dirty="0" smtClean="0"/>
              <a:t>1 </a:t>
            </a:r>
            <a:r>
              <a:rPr lang="en-US" sz="2000" dirty="0"/>
              <a:t>* cost of missing a </a:t>
            </a:r>
            <a:r>
              <a:rPr lang="en-US" sz="2000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53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New Insead Colour Scheme_v10">
  <a:themeElements>
    <a:clrScheme name="New Insead Colour Scheme_v10 1">
      <a:dk1>
        <a:srgbClr val="4D4D4D"/>
      </a:dk1>
      <a:lt1>
        <a:srgbClr val="FFFFFF"/>
      </a:lt1>
      <a:dk2>
        <a:srgbClr val="008A46"/>
      </a:dk2>
      <a:lt2>
        <a:srgbClr val="E9E288"/>
      </a:lt2>
      <a:accent1>
        <a:srgbClr val="AAC48C"/>
      </a:accent1>
      <a:accent2>
        <a:srgbClr val="B39971"/>
      </a:accent2>
      <a:accent3>
        <a:srgbClr val="FFFFFF"/>
      </a:accent3>
      <a:accent4>
        <a:srgbClr val="404040"/>
      </a:accent4>
      <a:accent5>
        <a:srgbClr val="D2DEC5"/>
      </a:accent5>
      <a:accent6>
        <a:srgbClr val="A28A66"/>
      </a:accent6>
      <a:hlink>
        <a:srgbClr val="CAB8CD"/>
      </a:hlink>
      <a:folHlink>
        <a:srgbClr val="C7E5E9"/>
      </a:folHlink>
    </a:clrScheme>
    <a:fontScheme name="New Insead Colour Scheme_v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w Insead Colour Scheme_v10 1">
        <a:dk1>
          <a:srgbClr val="4D4D4D"/>
        </a:dk1>
        <a:lt1>
          <a:srgbClr val="FFFFFF"/>
        </a:lt1>
        <a:dk2>
          <a:srgbClr val="008A46"/>
        </a:dk2>
        <a:lt2>
          <a:srgbClr val="E9E288"/>
        </a:lt2>
        <a:accent1>
          <a:srgbClr val="AAC48C"/>
        </a:accent1>
        <a:accent2>
          <a:srgbClr val="B39971"/>
        </a:accent2>
        <a:accent3>
          <a:srgbClr val="FFFFFF"/>
        </a:accent3>
        <a:accent4>
          <a:srgbClr val="404040"/>
        </a:accent4>
        <a:accent5>
          <a:srgbClr val="D2DEC5"/>
        </a:accent5>
        <a:accent6>
          <a:srgbClr val="A28A66"/>
        </a:accent6>
        <a:hlink>
          <a:srgbClr val="CAB8CD"/>
        </a:hlink>
        <a:folHlink>
          <a:srgbClr val="C7E5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ck Slide">
  <a:themeElements>
    <a:clrScheme name="Back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ck Slid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ck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10242</TotalTime>
  <Words>2060</Words>
  <Application>Microsoft Macintosh PowerPoint</Application>
  <PresentationFormat>A4 Paper (210x297 mm)</PresentationFormat>
  <Paragraphs>324</Paragraphs>
  <Slides>38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New Insead Colour Scheme_v10</vt:lpstr>
      <vt:lpstr>Back Slide</vt:lpstr>
      <vt:lpstr>Microsoft Equation</vt:lpstr>
      <vt:lpstr>PowerPoint Presentation</vt:lpstr>
      <vt:lpstr>Structure of the course</vt:lpstr>
      <vt:lpstr>Plan for the day Learning objectives </vt:lpstr>
      <vt:lpstr>Overfitting &amp; Regularization</vt:lpstr>
      <vt:lpstr>Overfitting &amp; Regularization</vt:lpstr>
      <vt:lpstr>Overfitting &amp; Regularization</vt:lpstr>
      <vt:lpstr>Overfitting &amp; Regularization</vt:lpstr>
      <vt:lpstr>Overfitting &amp; Regularization</vt:lpstr>
      <vt:lpstr>Important classification metric:  Profit Curve</vt:lpstr>
      <vt:lpstr>Important classification metric:  Profit Curve</vt:lpstr>
      <vt:lpstr>Feature Engineering</vt:lpstr>
      <vt:lpstr>Feature Engineering</vt:lpstr>
      <vt:lpstr>Tree Ensemble Methods</vt:lpstr>
      <vt:lpstr>Tree Ensemble Methods</vt:lpstr>
      <vt:lpstr>Tree Ensemble Methods</vt:lpstr>
      <vt:lpstr>(A) Process for Classification</vt:lpstr>
      <vt:lpstr>From R to Notebooks</vt:lpstr>
      <vt:lpstr>Derived Attributes  and Dimensionality Reduction</vt:lpstr>
      <vt:lpstr>Dimensionality Reduction: Key Questions</vt:lpstr>
      <vt:lpstr>(A) Process for  Dimensionality Reduction</vt:lpstr>
      <vt:lpstr>Applying Dimensionality Reduction: Evaluation of MBA Applications</vt:lpstr>
      <vt:lpstr>Step 1: Confirm data is metric</vt:lpstr>
      <vt:lpstr>Step 2: Scale the data</vt:lpstr>
      <vt:lpstr>Step 2: Scale the data</vt:lpstr>
      <vt:lpstr>Step 2: Scale the data</vt:lpstr>
      <vt:lpstr>Step 3: Check correlations</vt:lpstr>
      <vt:lpstr>Step 3: Check correlations</vt:lpstr>
      <vt:lpstr>Step 4: Choose the number  of factors</vt:lpstr>
      <vt:lpstr>Step 4: Choose the number  of factors</vt:lpstr>
      <vt:lpstr>Step 4: Choose the number  of factors</vt:lpstr>
      <vt:lpstr>Step 5: Interpret the factors</vt:lpstr>
      <vt:lpstr>Step 5: Interpret the factors</vt:lpstr>
      <vt:lpstr>Step 5: Interpret the factors</vt:lpstr>
      <vt:lpstr>Step 6: Save factor scores</vt:lpstr>
      <vt:lpstr>Step 6: Save factor scores</vt:lpstr>
      <vt:lpstr>Summary of Sessions 7-8</vt:lpstr>
      <vt:lpstr>Next…</vt:lpstr>
      <vt:lpstr>PowerPoint Presentation</vt:lpstr>
    </vt:vector>
  </TitlesOfParts>
  <Company>INSEAD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Business: Time Series</dc:title>
  <dc:creator>Anton Ovchinnikov</dc:creator>
  <cp:lastModifiedBy>Spyros Zoumpoulis</cp:lastModifiedBy>
  <cp:revision>424</cp:revision>
  <cp:lastPrinted>2009-10-13T10:30:25Z</cp:lastPrinted>
  <dcterms:created xsi:type="dcterms:W3CDTF">2009-07-22T09:08:48Z</dcterms:created>
  <dcterms:modified xsi:type="dcterms:W3CDTF">2018-02-05T19:53:29Z</dcterms:modified>
</cp:coreProperties>
</file>